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_rels/item3.xml.rels" ContentType="application/vnd.openxmlformats-package.relationships+xml"/>
  <Override PartName="/customXml/_rels/item1.xml.rels" ContentType="application/vnd.openxmlformats-package.relationships+xml"/>
  <Override PartName="/customXml/_rels/item2.xml.rels" ContentType="application/vnd.openxmlformats-package.relationships+xml"/>
  <Override PartName="/customXml/itemProps1.xml" ContentType="application/vnd.openxmlformats-officedocument.customXmlProperties+xml"/>
  <Override PartName="/customXml/itemProps3.xml" ContentType="application/vnd.openxmlformats-officedocument.customXmlProperties+xml"/>
  <Override PartName="/customXml/item2.xml" ContentType="application/xml"/>
  <Override PartName="/customXml/itemProps2.xml" ContentType="application/vnd.openxmlformats-officedocument.customXmlProperties+xml"/>
  <Override PartName="/customXml/item1.xml" ContentType="application/xml"/>
  <Override PartName="/customXml/item3.xml" ContentType="application/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1.jpeg" ContentType="image/jpeg"/>
  <Override PartName="/ppt/media/image3.png" ContentType="image/png"/>
  <Override PartName="/ppt/media/image2.jpeg" ContentType="image/jpeg"/>
  <Override PartName="/ppt/media/image8.png" ContentType="image/png"/>
  <Override PartName="/ppt/media/image5.png" ContentType="image/png"/>
  <Override PartName="/ppt/media/image6.wmf" ContentType="image/x-wmf"/>
  <Override PartName="/ppt/media/image10.png" ContentType="image/png"/>
  <Override PartName="/ppt/media/image9.png" ContentType="image/png"/>
  <Override PartName="/ppt/media/image4.png" ContentType="image/png"/>
  <Override PartName="/ppt/media/image11.jpeg" ContentType="image/jpeg"/>
  <Override PartName="/ppt/media/image7.png" ContentType="image/png"/>
  <Override PartName="/ppt/media/image12.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25"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31"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33"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34"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35"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36"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37"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38"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838080" y="365040"/>
            <a:ext cx="10512720" cy="6132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6"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838080" y="365040"/>
            <a:ext cx="10512720" cy="6132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838080" y="365040"/>
            <a:ext cx="10512720" cy="6132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1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1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endParaRPr b="0" lang="en-US" sz="4400" spc="-1" strike="noStrike">
              <a:latin typeface="Arial"/>
            </a:endParaRPr>
          </a:p>
        </p:txBody>
      </p:sp>
      <p:sp>
        <p:nvSpPr>
          <p:cNvPr id="2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2" name="CustomShape 3"/>
          <p:cNvSpPr/>
          <p:nvPr/>
        </p:nvSpPr>
        <p:spPr>
          <a:xfrm>
            <a:off x="4038840" y="6356880"/>
            <a:ext cx="4114080" cy="3643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c9211e"/>
                </a:solidFill>
                <a:latin typeface="Franklin Gothic Medium Cond"/>
                <a:ea typeface="DejaVu Sans"/>
              </a:rPr>
              <a:t>DRM for Health: LVCT/ PITCH</a:t>
            </a:r>
            <a:endParaRPr b="0" lang="en-US" sz="12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2720" cy="1322640"/>
          </a:xfrm>
          <a:prstGeom prst="rect">
            <a:avLst/>
          </a:prstGeom>
        </p:spPr>
        <p:txBody>
          <a:bodyPr lIns="0" rIns="0" tIns="0" bIns="0" anchor="ctr">
            <a:noAutofit/>
          </a:bodyPr>
          <a:p>
            <a:pPr algn="ctr"/>
            <a:r>
              <a:rPr b="0" lang="en-US" sz="1800" spc="-1" strike="noStrike">
                <a:latin typeface="Arial"/>
              </a:rPr>
              <a:t>Click to edit the title text format</a:t>
            </a:r>
            <a:endParaRPr b="0" lang="en-US" sz="1800" spc="-1" strike="noStrike">
              <a:latin typeface="Arial"/>
            </a:endParaRPr>
          </a:p>
        </p:txBody>
      </p:sp>
      <p:sp>
        <p:nvSpPr>
          <p:cNvPr id="40"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CustomShape 1"/>
          <p:cNvSpPr/>
          <p:nvPr/>
        </p:nvSpPr>
        <p:spPr>
          <a:xfrm>
            <a:off x="4038840" y="6356880"/>
            <a:ext cx="4113720" cy="36396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c9211e"/>
                </a:solidFill>
                <a:latin typeface="Franklin Gothic Medium Cond"/>
                <a:ea typeface="DejaVu Sans"/>
              </a:rPr>
              <a:t>DRM for Health: LVCT/ PITCH</a:t>
            </a:r>
            <a:endParaRPr b="0" lang="en-US" sz="1200" spc="-1" strike="noStrike">
              <a:latin typeface="Arial"/>
            </a:endParaRPr>
          </a:p>
        </p:txBody>
      </p:sp>
      <p:sp>
        <p:nvSpPr>
          <p:cNvPr id="78"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79"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2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29.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9.xml"/>
</Relationships>
</file>

<file path=ppt/slides/_rels/slide2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image" Target="../media/image12.png"/><Relationship Id="rId4"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 name="Picture 4" descr=""/>
          <p:cNvPicPr/>
          <p:nvPr/>
        </p:nvPicPr>
        <p:blipFill>
          <a:blip r:embed="rId1"/>
          <a:srcRect l="2916" t="0" r="9844" b="0"/>
          <a:stretch/>
        </p:blipFill>
        <p:spPr>
          <a:xfrm>
            <a:off x="4663440" y="396000"/>
            <a:ext cx="7162920" cy="6118920"/>
          </a:xfrm>
          <a:prstGeom prst="rect">
            <a:avLst/>
          </a:prstGeom>
          <a:ln>
            <a:noFill/>
          </a:ln>
        </p:spPr>
      </p:pic>
      <p:sp>
        <p:nvSpPr>
          <p:cNvPr id="117" name="CustomShape 1"/>
          <p:cNvSpPr/>
          <p:nvPr/>
        </p:nvSpPr>
        <p:spPr>
          <a:xfrm>
            <a:off x="457200" y="1188360"/>
            <a:ext cx="3919320" cy="320112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n-US" sz="4400" spc="-1" strike="noStrike">
                <a:solidFill>
                  <a:srgbClr val="da0812"/>
                </a:solidFill>
                <a:latin typeface="Arial"/>
                <a:ea typeface="DejaVu Sans"/>
              </a:rPr>
              <a:t>DRM for Health: </a:t>
            </a:r>
            <a:endParaRPr b="0" lang="en-US" sz="4400" spc="-1" strike="noStrike">
              <a:latin typeface="Arial"/>
            </a:endParaRPr>
          </a:p>
          <a:p>
            <a:pPr>
              <a:lnSpc>
                <a:spcPct val="90000"/>
              </a:lnSpc>
            </a:pPr>
            <a:r>
              <a:rPr b="0" lang="en-US" sz="4400" spc="-1" strike="noStrike">
                <a:solidFill>
                  <a:srgbClr val="808080"/>
                </a:solidFill>
                <a:latin typeface="Arial"/>
                <a:ea typeface="DejaVu Sans"/>
              </a:rPr>
              <a:t>Health Financing Functions</a:t>
            </a:r>
            <a:endParaRPr b="0" lang="en-US" sz="4400" spc="-1" strike="noStrike">
              <a:latin typeface="Arial"/>
            </a:endParaRPr>
          </a:p>
        </p:txBody>
      </p:sp>
      <p:sp>
        <p:nvSpPr>
          <p:cNvPr id="118" name="CustomShape 2"/>
          <p:cNvSpPr/>
          <p:nvPr/>
        </p:nvSpPr>
        <p:spPr>
          <a:xfrm rot="5400000">
            <a:off x="761400" y="345600"/>
            <a:ext cx="145080" cy="703080"/>
          </a:xfrm>
          <a:prstGeom prst="rect">
            <a:avLst/>
          </a:prstGeom>
          <a:solidFill>
            <a:srgbClr val="008542"/>
          </a:solidFill>
          <a:ln>
            <a:noFill/>
          </a:ln>
        </p:spPr>
        <p:style>
          <a:lnRef idx="2">
            <a:schemeClr val="accent1">
              <a:shade val="50000"/>
            </a:schemeClr>
          </a:lnRef>
          <a:fillRef idx="1">
            <a:schemeClr val="accent1"/>
          </a:fillRef>
          <a:effectRef idx="0">
            <a:schemeClr val="accent1"/>
          </a:effectRef>
          <a:fontRef idx="minor"/>
        </p:style>
      </p:sp>
      <p:pic>
        <p:nvPicPr>
          <p:cNvPr id="119" name="" descr=""/>
          <p:cNvPicPr/>
          <p:nvPr/>
        </p:nvPicPr>
        <p:blipFill>
          <a:blip r:embed="rId2"/>
          <a:srcRect l="4569" t="4913" r="9634" b="24423"/>
          <a:stretch/>
        </p:blipFill>
        <p:spPr>
          <a:xfrm>
            <a:off x="366120" y="4389840"/>
            <a:ext cx="4204800" cy="210168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838080" y="36504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Health Financing - Pooling</a:t>
            </a:r>
            <a:endParaRPr b="0" lang="en-US" sz="3200" spc="-1" strike="noStrike">
              <a:latin typeface="Arial"/>
            </a:endParaRPr>
          </a:p>
        </p:txBody>
      </p:sp>
      <p:sp>
        <p:nvSpPr>
          <p:cNvPr id="152" name="CustomShape 2"/>
          <p:cNvSpPr/>
          <p:nvPr/>
        </p:nvSpPr>
        <p:spPr>
          <a:xfrm>
            <a:off x="8640000" y="1740240"/>
            <a:ext cx="3174840" cy="4051800"/>
          </a:xfrm>
          <a:prstGeom prst="rect">
            <a:avLst/>
          </a:prstGeom>
          <a:solidFill>
            <a:srgbClr val="8cd6b1"/>
          </a:solidFill>
          <a:ln>
            <a:noFill/>
          </a:ln>
        </p:spPr>
        <p:style>
          <a:lnRef idx="2">
            <a:schemeClr val="accent1"/>
          </a:lnRef>
          <a:fillRef idx="1">
            <a:schemeClr val="lt1"/>
          </a:fillRef>
          <a:effectRef idx="0">
            <a:schemeClr val="accent1"/>
          </a:effectRef>
          <a:fontRef idx="minor"/>
        </p:style>
        <p:txBody>
          <a:bodyPr lIns="90000" rIns="90000" tIns="45000" bIns="45000">
            <a:spAutoFit/>
          </a:bodyPr>
          <a:p>
            <a:pPr>
              <a:lnSpc>
                <a:spcPct val="100000"/>
              </a:lnSpc>
            </a:pPr>
            <a:r>
              <a:rPr b="1" lang="en-US" sz="2200" spc="-1" strike="noStrike">
                <a:solidFill>
                  <a:srgbClr val="ffffff"/>
                </a:solidFill>
                <a:latin typeface="Arial"/>
                <a:ea typeface="Abadi Extra Light"/>
              </a:rPr>
              <a:t>Significance</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1800" spc="-1" strike="noStrike">
                <a:solidFill>
                  <a:srgbClr val="ffffff"/>
                </a:solidFill>
                <a:latin typeface="Arial"/>
                <a:ea typeface="Abadi Extra Light"/>
              </a:rPr>
              <a:t>People pay into a pool when they are healthy and can draw on these funds when they are sick.</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ffffff"/>
                </a:solidFill>
                <a:latin typeface="Arial"/>
                <a:ea typeface="Abadi Extra Light"/>
              </a:rPr>
              <a:t>Progressivity in the way that prepaid funds (taxes and insurance premiums) are raised. </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ffffff"/>
                </a:solidFill>
                <a:latin typeface="Arial"/>
                <a:ea typeface="Calibri"/>
              </a:rPr>
              <a:t>Multiple/small pools - inefficient</a:t>
            </a:r>
            <a:endParaRPr b="0" lang="en-US" sz="1800" spc="-1" strike="noStrike">
              <a:latin typeface="Arial"/>
            </a:endParaRPr>
          </a:p>
        </p:txBody>
      </p:sp>
      <p:sp>
        <p:nvSpPr>
          <p:cNvPr id="153" name="CustomShape 3"/>
          <p:cNvSpPr/>
          <p:nvPr/>
        </p:nvSpPr>
        <p:spPr>
          <a:xfrm>
            <a:off x="457560" y="1800000"/>
            <a:ext cx="7680600" cy="3412080"/>
          </a:xfrm>
          <a:prstGeom prst="rect">
            <a:avLst/>
          </a:prstGeom>
          <a:noFill/>
          <a:ln>
            <a:noFill/>
          </a:ln>
        </p:spPr>
        <p:style>
          <a:lnRef idx="0"/>
          <a:fillRef idx="0"/>
          <a:effectRef idx="0"/>
          <a:fontRef idx="minor"/>
        </p:style>
        <p:txBody>
          <a:bodyPr lIns="90000" rIns="90000" tIns="45000" bIns="45000">
            <a:noAutofit/>
          </a:bodyPr>
          <a:p>
            <a:pPr marL="228600" indent="-225720">
              <a:lnSpc>
                <a:spcPct val="90000"/>
              </a:lnSpc>
              <a:spcBef>
                <a:spcPts val="1001"/>
              </a:spcBef>
              <a:buClr>
                <a:srgbClr val="c9211e"/>
              </a:buClr>
              <a:buFont typeface="Arial"/>
              <a:buChar char="•"/>
            </a:pPr>
            <a:r>
              <a:rPr b="0" lang="en-US" sz="2200" spc="-1" strike="noStrike">
                <a:solidFill>
                  <a:srgbClr val="808080"/>
                </a:solidFill>
                <a:latin typeface="Arial"/>
                <a:ea typeface="DejaVu Sans"/>
              </a:rPr>
              <a:t>Spreading of financial risk across a population or group in the population through the accumulation of pre-paid  health revenue</a:t>
            </a:r>
            <a:endParaRPr b="0" lang="en-US" sz="2200" spc="-1" strike="noStrike">
              <a:latin typeface="Arial"/>
            </a:endParaRPr>
          </a:p>
          <a:p>
            <a:pPr>
              <a:lnSpc>
                <a:spcPct val="90000"/>
              </a:lnSpc>
              <a:spcBef>
                <a:spcPts val="1001"/>
              </a:spcBef>
            </a:pPr>
            <a:endParaRPr b="0" lang="en-US" sz="2200" spc="-1" strike="noStrike">
              <a:latin typeface="Arial"/>
            </a:endParaRPr>
          </a:p>
          <a:p>
            <a:pPr marL="228600" indent="-225720">
              <a:lnSpc>
                <a:spcPct val="90000"/>
              </a:lnSpc>
              <a:spcBef>
                <a:spcPts val="1001"/>
              </a:spcBef>
              <a:buClr>
                <a:srgbClr val="c9211e"/>
              </a:buClr>
              <a:buFont typeface="Arial"/>
              <a:buChar char="•"/>
            </a:pPr>
            <a:r>
              <a:rPr b="0" lang="en-US" sz="2200" spc="-1" strike="noStrike">
                <a:solidFill>
                  <a:srgbClr val="808080"/>
                </a:solidFill>
                <a:latin typeface="Arial"/>
                <a:ea typeface="DejaVu Sans"/>
              </a:rPr>
              <a:t>Pooled funds: Insurance contributions or general tax revenue or a mix</a:t>
            </a:r>
            <a:endParaRPr b="0" lang="en-US" sz="2200" spc="-1" strike="noStrike">
              <a:latin typeface="Arial"/>
            </a:endParaRPr>
          </a:p>
          <a:p>
            <a:pPr>
              <a:lnSpc>
                <a:spcPct val="90000"/>
              </a:lnSpc>
              <a:spcBef>
                <a:spcPts val="1001"/>
              </a:spcBef>
            </a:pPr>
            <a:endParaRPr b="0" lang="en-US" sz="2200" spc="-1" strike="noStrike">
              <a:latin typeface="Arial"/>
            </a:endParaRPr>
          </a:p>
          <a:p>
            <a:pPr marL="228600" indent="-225720">
              <a:lnSpc>
                <a:spcPct val="90000"/>
              </a:lnSpc>
              <a:spcBef>
                <a:spcPts val="1001"/>
              </a:spcBef>
              <a:buClr>
                <a:srgbClr val="c9211e"/>
              </a:buClr>
              <a:buFont typeface="Arial"/>
              <a:buChar char="•"/>
            </a:pPr>
            <a:r>
              <a:rPr b="0" lang="en-US" sz="2200" spc="-1" strike="noStrike">
                <a:solidFill>
                  <a:srgbClr val="808080"/>
                </a:solidFill>
                <a:latin typeface="Arial"/>
                <a:ea typeface="DejaVu Sans"/>
              </a:rPr>
              <a:t>NHIF, Tax-based financing/UHC, Community based health insurance, private health insurance</a:t>
            </a:r>
            <a:endParaRPr b="0" lang="en-US" sz="2200" spc="-1" strike="noStrike">
              <a:latin typeface="Arial"/>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childTnLst>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573120" y="18720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Health Financing - Pooling</a:t>
            </a:r>
            <a:endParaRPr b="0" lang="en-US" sz="3200" spc="-1" strike="noStrike">
              <a:latin typeface="Arial"/>
            </a:endParaRPr>
          </a:p>
        </p:txBody>
      </p:sp>
      <p:sp>
        <p:nvSpPr>
          <p:cNvPr id="155" name="CustomShape 2"/>
          <p:cNvSpPr/>
          <p:nvPr/>
        </p:nvSpPr>
        <p:spPr>
          <a:xfrm>
            <a:off x="7679520" y="1248840"/>
            <a:ext cx="4095360" cy="4750920"/>
          </a:xfrm>
          <a:prstGeom prst="rect">
            <a:avLst/>
          </a:prstGeom>
          <a:solidFill>
            <a:srgbClr val="8cd6b1"/>
          </a:solidFill>
          <a:ln>
            <a:noFill/>
          </a:ln>
        </p:spPr>
        <p:style>
          <a:lnRef idx="2">
            <a:schemeClr val="accent1"/>
          </a:lnRef>
          <a:fillRef idx="1">
            <a:schemeClr val="lt1"/>
          </a:fillRef>
          <a:effectRef idx="0">
            <a:schemeClr val="accent1"/>
          </a:effectRef>
          <a:fontRef idx="minor"/>
        </p:style>
        <p:txBody>
          <a:bodyPr lIns="90000" rIns="90000" tIns="45000" bIns="45000">
            <a:spAutoFit/>
          </a:bodyPr>
          <a:p>
            <a:pPr>
              <a:lnSpc>
                <a:spcPct val="100000"/>
              </a:lnSpc>
            </a:pPr>
            <a:r>
              <a:rPr b="1" lang="en-US" sz="2200" spc="-1" strike="noStrike">
                <a:solidFill>
                  <a:srgbClr val="ffffff"/>
                </a:solidFill>
                <a:latin typeface="Arial"/>
                <a:ea typeface="Abadi Extra Light"/>
              </a:rPr>
              <a:t>Significance</a:t>
            </a:r>
            <a:endParaRPr b="0" lang="en-US" sz="2200" spc="-1" strike="noStrike">
              <a:latin typeface="Arial"/>
            </a:endParaRPr>
          </a:p>
          <a:p>
            <a:pPr>
              <a:lnSpc>
                <a:spcPct val="100000"/>
              </a:lnSpc>
            </a:pPr>
            <a:endParaRPr b="0" lang="en-US" sz="2200" spc="-1" strike="noStrike">
              <a:latin typeface="Arial"/>
            </a:endParaRPr>
          </a:p>
          <a:p>
            <a:pPr>
              <a:lnSpc>
                <a:spcPct val="100000"/>
              </a:lnSpc>
            </a:pPr>
            <a:r>
              <a:rPr b="1" lang="en-US" sz="1800" spc="-1" strike="noStrike">
                <a:solidFill>
                  <a:srgbClr val="ffffff"/>
                </a:solidFill>
                <a:latin typeface="Franklin Gothic Medium Cond"/>
                <a:ea typeface="SimSun"/>
              </a:rPr>
              <a:t>L</a:t>
            </a:r>
            <a:r>
              <a:rPr b="1" lang="en-US" sz="1600" spc="-1" strike="noStrike">
                <a:solidFill>
                  <a:srgbClr val="ffffff"/>
                </a:solidFill>
                <a:latin typeface="Arial"/>
                <a:ea typeface="SimSun"/>
              </a:rPr>
              <a:t>ow insurance coverage in Kenya – 19.9%.</a:t>
            </a:r>
            <a:endParaRPr b="0" lang="en-US" sz="1600" spc="-1" strike="noStrike">
              <a:latin typeface="Arial"/>
            </a:endParaRPr>
          </a:p>
          <a:p>
            <a:pPr>
              <a:lnSpc>
                <a:spcPct val="100000"/>
              </a:lnSpc>
            </a:pPr>
            <a:endParaRPr b="0" lang="en-US" sz="1600" spc="-1" strike="noStrike">
              <a:latin typeface="Arial"/>
            </a:endParaRPr>
          </a:p>
          <a:p>
            <a:pPr>
              <a:lnSpc>
                <a:spcPct val="115000"/>
              </a:lnSpc>
              <a:spcAft>
                <a:spcPts val="1199"/>
              </a:spcAft>
            </a:pPr>
            <a:r>
              <a:rPr b="1" lang="en-US" sz="1600" spc="-1" strike="noStrike">
                <a:solidFill>
                  <a:srgbClr val="ffffff"/>
                </a:solidFill>
                <a:latin typeface="Arial"/>
                <a:ea typeface="Abadi Extra Light"/>
              </a:rPr>
              <a:t>Neither the NHIF nor private health insurance schemes provide HIV/AIDS, or KP specific cover except for opportunistic infections, rehabilitation and reproductive health services which are within the general terms. HIV treatment remains a major exclusion for most insurance providers.</a:t>
            </a:r>
            <a:endParaRPr b="0" lang="en-US" sz="1600" spc="-1" strike="noStrike">
              <a:latin typeface="Arial"/>
            </a:endParaRPr>
          </a:p>
          <a:p>
            <a:pPr>
              <a:lnSpc>
                <a:spcPct val="115000"/>
              </a:lnSpc>
              <a:spcAft>
                <a:spcPts val="1199"/>
              </a:spcAft>
            </a:pPr>
            <a:r>
              <a:rPr b="1" lang="en-US" sz="1600" spc="-1" strike="noStrike">
                <a:solidFill>
                  <a:srgbClr val="ffffff"/>
                </a:solidFill>
                <a:latin typeface="Arial"/>
                <a:ea typeface="Abadi Extra Light"/>
              </a:rPr>
              <a:t>Kenya AIDS Strategic Framework 2014/15-2018/19 - HIV Trust/ Investment Fund</a:t>
            </a:r>
            <a:endParaRPr b="0" lang="en-US" sz="1600" spc="-1" strike="noStrike">
              <a:latin typeface="Arial"/>
            </a:endParaRPr>
          </a:p>
        </p:txBody>
      </p:sp>
      <p:sp>
        <p:nvSpPr>
          <p:cNvPr id="156" name="CustomShape 3"/>
          <p:cNvSpPr/>
          <p:nvPr/>
        </p:nvSpPr>
        <p:spPr>
          <a:xfrm>
            <a:off x="547560" y="1944000"/>
            <a:ext cx="7370280" cy="9155880"/>
          </a:xfrm>
          <a:prstGeom prst="rect">
            <a:avLst/>
          </a:prstGeom>
          <a:noFill/>
          <a:ln>
            <a:noFill/>
          </a:ln>
        </p:spPr>
        <p:style>
          <a:lnRef idx="0"/>
          <a:fillRef idx="0"/>
          <a:effectRef idx="0"/>
          <a:fontRef idx="minor"/>
        </p:style>
        <p:txBody>
          <a:bodyPr lIns="90000" rIns="90000" tIns="45000" bIns="45000">
            <a:spAutoFit/>
          </a:bodyPr>
          <a:p>
            <a:pPr algn="just">
              <a:lnSpc>
                <a:spcPct val="115000"/>
              </a:lnSpc>
              <a:spcAft>
                <a:spcPts val="799"/>
              </a:spcAft>
            </a:pPr>
            <a:r>
              <a:rPr b="1" lang="en-US" sz="2800" spc="-1" strike="noStrike">
                <a:solidFill>
                  <a:srgbClr val="808080"/>
                </a:solidFill>
                <a:latin typeface="Arial"/>
                <a:ea typeface="Calibri"/>
              </a:rPr>
              <a:t>Advantages of Pooling</a:t>
            </a:r>
            <a:endParaRPr b="0" lang="en-US" sz="2800" spc="-1" strike="noStrike">
              <a:latin typeface="Arial"/>
            </a:endParaRPr>
          </a:p>
          <a:p>
            <a:pPr marL="216000" indent="-213840" algn="just">
              <a:lnSpc>
                <a:spcPct val="115000"/>
              </a:lnSpc>
              <a:buClr>
                <a:srgbClr val="c9211e"/>
              </a:buClr>
              <a:buSzPct val="45000"/>
              <a:buFont typeface="Wingdings" charset="2"/>
              <a:buChar char=""/>
            </a:pPr>
            <a:r>
              <a:rPr b="0" lang="en-US" sz="2600" spc="-1" strike="noStrike">
                <a:solidFill>
                  <a:srgbClr val="808080"/>
                </a:solidFill>
                <a:latin typeface="Arial"/>
                <a:ea typeface="Calibri"/>
              </a:rPr>
              <a:t>Ensures no individual carries the full burden </a:t>
            </a:r>
            <a:endParaRPr b="0" lang="en-US" sz="2600" spc="-1" strike="noStrike">
              <a:latin typeface="Arial"/>
            </a:endParaRPr>
          </a:p>
          <a:p>
            <a:pPr algn="just">
              <a:lnSpc>
                <a:spcPct val="115000"/>
              </a:lnSpc>
            </a:pPr>
            <a:r>
              <a:rPr b="0" lang="en-US" sz="2600" spc="-1" strike="noStrike">
                <a:solidFill>
                  <a:srgbClr val="808080"/>
                </a:solidFill>
                <a:latin typeface="Arial"/>
                <a:ea typeface="Calibri"/>
              </a:rPr>
              <a:t>  </a:t>
            </a:r>
            <a:r>
              <a:rPr b="0" lang="en-US" sz="2600" spc="-1" strike="noStrike">
                <a:solidFill>
                  <a:srgbClr val="808080"/>
                </a:solidFill>
                <a:latin typeface="Arial"/>
                <a:ea typeface="Calibri"/>
              </a:rPr>
              <a:t>of paying for health care</a:t>
            </a:r>
            <a:endParaRPr b="0" lang="en-US" sz="2600" spc="-1" strike="noStrike">
              <a:latin typeface="Arial"/>
            </a:endParaRPr>
          </a:p>
          <a:p>
            <a:pPr algn="just">
              <a:lnSpc>
                <a:spcPct val="115000"/>
              </a:lnSpc>
            </a:pPr>
            <a:endParaRPr b="0" lang="en-US" sz="2600" spc="-1" strike="noStrike">
              <a:latin typeface="Arial"/>
            </a:endParaRPr>
          </a:p>
          <a:p>
            <a:pPr marL="216000" indent="-213840" algn="just">
              <a:lnSpc>
                <a:spcPct val="115000"/>
              </a:lnSpc>
              <a:buClr>
                <a:srgbClr val="c9211e"/>
              </a:buClr>
              <a:buSzPct val="45000"/>
              <a:buFont typeface="Wingdings" charset="2"/>
              <a:buChar char=""/>
            </a:pPr>
            <a:r>
              <a:rPr b="0" lang="en-US" sz="2600" spc="-1" strike="noStrike">
                <a:solidFill>
                  <a:srgbClr val="808080"/>
                </a:solidFill>
                <a:latin typeface="Arial"/>
                <a:ea typeface="Calibri"/>
              </a:rPr>
              <a:t>Promotes equity </a:t>
            </a:r>
            <a:endParaRPr b="0" lang="en-US" sz="2600" spc="-1" strike="noStrike">
              <a:latin typeface="Arial"/>
            </a:endParaRPr>
          </a:p>
          <a:p>
            <a:pPr algn="just">
              <a:lnSpc>
                <a:spcPct val="115000"/>
              </a:lnSpc>
            </a:pPr>
            <a:endParaRPr b="0" lang="en-US" sz="2600" spc="-1" strike="noStrike">
              <a:latin typeface="Arial"/>
            </a:endParaRPr>
          </a:p>
          <a:p>
            <a:pPr marL="216000" indent="-213840" algn="just">
              <a:lnSpc>
                <a:spcPct val="115000"/>
              </a:lnSpc>
              <a:spcAft>
                <a:spcPts val="799"/>
              </a:spcAft>
              <a:buClr>
                <a:srgbClr val="c9211e"/>
              </a:buClr>
              <a:buSzPct val="45000"/>
              <a:buFont typeface="Wingdings" charset="2"/>
              <a:buChar char=""/>
            </a:pPr>
            <a:r>
              <a:rPr b="0" lang="en-US" sz="2600" spc="-1" strike="noStrike">
                <a:solidFill>
                  <a:srgbClr val="808080"/>
                </a:solidFill>
                <a:latin typeface="Arial"/>
                <a:ea typeface="Calibri"/>
              </a:rPr>
              <a:t>Promotes financial protection to households.</a:t>
            </a:r>
            <a:r>
              <a:rPr b="0" lang="en-US" sz="2400" spc="-1" strike="noStrike">
                <a:solidFill>
                  <a:srgbClr val="000000"/>
                </a:solidFill>
                <a:latin typeface="Abadi Extra Light"/>
                <a:ea typeface="Calibri"/>
              </a:rPr>
              <a:t> </a:t>
            </a:r>
            <a:endParaRPr b="0" lang="en-US" sz="2400" spc="-1" strike="noStrike">
              <a:latin typeface="Arial"/>
            </a:endParaRPr>
          </a:p>
          <a:p>
            <a:pPr algn="just">
              <a:lnSpc>
                <a:spcPct val="115000"/>
              </a:lnSpc>
              <a:spcAft>
                <a:spcPts val="799"/>
              </a:spcAft>
            </a:pPr>
            <a:endParaRPr b="0" lang="en-US" sz="2400" spc="-1" strike="noStrike">
              <a:latin typeface="Arial"/>
            </a:endParaRPr>
          </a:p>
          <a:p>
            <a:pPr algn="just">
              <a:lnSpc>
                <a:spcPct val="115000"/>
              </a:lnSpc>
              <a:spcAft>
                <a:spcPts val="799"/>
              </a:spcAft>
            </a:pPr>
            <a:endParaRPr b="0" lang="en-US" sz="2400" spc="-1" strike="noStrike">
              <a:latin typeface="Arial"/>
            </a:endParaRPr>
          </a:p>
          <a:p>
            <a:pPr algn="just">
              <a:lnSpc>
                <a:spcPct val="115000"/>
              </a:lnSpc>
              <a:spcAft>
                <a:spcPts val="799"/>
              </a:spcAft>
            </a:pPr>
            <a:endParaRPr b="0" lang="en-US" sz="2400" spc="-1" strike="noStrike">
              <a:latin typeface="Arial"/>
            </a:endParaRPr>
          </a:p>
          <a:p>
            <a:pPr algn="just">
              <a:lnSpc>
                <a:spcPct val="115000"/>
              </a:lnSpc>
              <a:spcAft>
                <a:spcPts val="799"/>
              </a:spcAft>
            </a:pPr>
            <a:endParaRPr b="0" lang="en-US" sz="2400" spc="-1" strike="noStrike">
              <a:latin typeface="Arial"/>
            </a:endParaRPr>
          </a:p>
          <a:p>
            <a:pPr algn="just">
              <a:lnSpc>
                <a:spcPct val="115000"/>
              </a:lnSpc>
              <a:spcAft>
                <a:spcPts val="799"/>
              </a:spcAft>
            </a:pPr>
            <a:endParaRPr b="0" lang="en-US" sz="2400" spc="-1" strike="noStrike">
              <a:latin typeface="Arial"/>
            </a:endParaRPr>
          </a:p>
          <a:p>
            <a:pPr algn="just">
              <a:lnSpc>
                <a:spcPct val="115000"/>
              </a:lnSpc>
              <a:spcAft>
                <a:spcPts val="799"/>
              </a:spcAft>
            </a:pPr>
            <a:endParaRPr b="0" lang="en-US" sz="2400" spc="-1" strike="noStrike">
              <a:latin typeface="Arial"/>
            </a:endParaRPr>
          </a:p>
          <a:p>
            <a:pPr algn="just">
              <a:lnSpc>
                <a:spcPct val="115000"/>
              </a:lnSpc>
              <a:spcAft>
                <a:spcPts val="799"/>
              </a:spcAft>
            </a:pPr>
            <a:endParaRPr b="0" lang="en-US" sz="2400" spc="-1" strike="noStrike">
              <a:latin typeface="Arial"/>
            </a:endParaRPr>
          </a:p>
          <a:p>
            <a:pPr algn="just">
              <a:lnSpc>
                <a:spcPct val="115000"/>
              </a:lnSpc>
              <a:spcAft>
                <a:spcPts val="799"/>
              </a:spcAft>
            </a:pPr>
            <a:endParaRPr b="0" lang="en-US" sz="2400" spc="-1" strike="noStrike">
              <a:latin typeface="Arial"/>
            </a:endParaRPr>
          </a:p>
          <a:p>
            <a:pPr algn="just">
              <a:lnSpc>
                <a:spcPct val="115000"/>
              </a:lnSpc>
              <a:spcAft>
                <a:spcPts val="799"/>
              </a:spcAft>
            </a:pPr>
            <a:endParaRPr b="0" lang="en-US" sz="2400" spc="-1" strike="noStrike">
              <a:latin typeface="Arial"/>
            </a:endParaRPr>
          </a:p>
          <a:p>
            <a:pPr algn="just">
              <a:lnSpc>
                <a:spcPct val="115000"/>
              </a:lnSpc>
              <a:spcAft>
                <a:spcPts val="799"/>
              </a:spcAft>
            </a:pPr>
            <a:endParaRPr b="0" lang="en-US" sz="2400" spc="-1" strike="noStrike">
              <a:latin typeface="Arial"/>
            </a:endParaRPr>
          </a:p>
          <a:p>
            <a:pPr algn="just">
              <a:lnSpc>
                <a:spcPct val="115000"/>
              </a:lnSpc>
              <a:spcAft>
                <a:spcPts val="799"/>
              </a:spcAft>
            </a:pP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childTnLst>
                  <p:par>
                    <p:cTn id="37" fill="hold">
                      <p:stCondLst>
                        <p:cond delay="indefinite"/>
                      </p:stCondLst>
                      <p:childTnLst>
                        <p:par>
                          <p:cTn id="38" fill="hold">
                            <p:stCondLst>
                              <p:cond delay="0"/>
                            </p:stCondLst>
                            <p:childTnLst>
                              <p:par>
                                <p:cTn id="39" nodeType="clickEffect" fill="hold" presetClass="entr" presetID="1">
                                  <p:stCondLst>
                                    <p:cond delay="0"/>
                                  </p:stCondLst>
                                  <p:childTnLst>
                                    <p:set>
                                      <p:cBhvr>
                                        <p:cTn id="40"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478080" y="36504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Health Financing - Pooling</a:t>
            </a:r>
            <a:endParaRPr b="0" lang="en-US" sz="3200" spc="-1" strike="noStrike">
              <a:latin typeface="Arial"/>
            </a:endParaRPr>
          </a:p>
        </p:txBody>
      </p:sp>
      <p:sp>
        <p:nvSpPr>
          <p:cNvPr id="158" name="CustomShape 2"/>
          <p:cNvSpPr/>
          <p:nvPr/>
        </p:nvSpPr>
        <p:spPr>
          <a:xfrm>
            <a:off x="666000" y="1690560"/>
            <a:ext cx="6745680" cy="4532760"/>
          </a:xfrm>
          <a:prstGeom prst="rect">
            <a:avLst/>
          </a:prstGeom>
          <a:noFill/>
          <a:ln>
            <a:noFill/>
          </a:ln>
        </p:spPr>
        <p:style>
          <a:lnRef idx="0"/>
          <a:fillRef idx="0"/>
          <a:effectRef idx="0"/>
          <a:fontRef idx="minor"/>
        </p:style>
        <p:txBody>
          <a:bodyPr lIns="90000" rIns="90000" tIns="45000" bIns="45000">
            <a:spAutoFit/>
          </a:bodyPr>
          <a:p>
            <a:pPr algn="just">
              <a:lnSpc>
                <a:spcPct val="115000"/>
              </a:lnSpc>
              <a:spcAft>
                <a:spcPts val="799"/>
              </a:spcAft>
            </a:pPr>
            <a:endParaRPr b="0" lang="en-US" sz="1800" spc="-1" strike="noStrike">
              <a:latin typeface="Arial"/>
            </a:endParaRPr>
          </a:p>
          <a:p>
            <a:pPr algn="just">
              <a:lnSpc>
                <a:spcPct val="115000"/>
              </a:lnSpc>
              <a:spcAft>
                <a:spcPts val="799"/>
              </a:spcAft>
            </a:pPr>
            <a:endParaRPr b="0" lang="en-US" sz="1800" spc="-1" strike="noStrike">
              <a:latin typeface="Arial"/>
            </a:endParaRPr>
          </a:p>
          <a:p>
            <a:pPr algn="just">
              <a:lnSpc>
                <a:spcPct val="115000"/>
              </a:lnSpc>
              <a:spcAft>
                <a:spcPts val="799"/>
              </a:spcAft>
            </a:pPr>
            <a:endParaRPr b="0" lang="en-US" sz="1800" spc="-1" strike="noStrike">
              <a:latin typeface="Arial"/>
            </a:endParaRPr>
          </a:p>
          <a:p>
            <a:pPr algn="just">
              <a:lnSpc>
                <a:spcPct val="115000"/>
              </a:lnSpc>
              <a:spcAft>
                <a:spcPts val="799"/>
              </a:spcAft>
            </a:pPr>
            <a:endParaRPr b="0" lang="en-US" sz="1800" spc="-1" strike="noStrike">
              <a:latin typeface="Arial"/>
            </a:endParaRPr>
          </a:p>
          <a:p>
            <a:pPr algn="just">
              <a:lnSpc>
                <a:spcPct val="115000"/>
              </a:lnSpc>
              <a:spcAft>
                <a:spcPts val="799"/>
              </a:spcAft>
            </a:pPr>
            <a:endParaRPr b="0" lang="en-US" sz="1800" spc="-1" strike="noStrike">
              <a:latin typeface="Arial"/>
            </a:endParaRPr>
          </a:p>
          <a:p>
            <a:pPr algn="just">
              <a:lnSpc>
                <a:spcPct val="115000"/>
              </a:lnSpc>
              <a:spcAft>
                <a:spcPts val="799"/>
              </a:spcAft>
            </a:pPr>
            <a:endParaRPr b="0" lang="en-US" sz="1800" spc="-1" strike="noStrike">
              <a:latin typeface="Arial"/>
            </a:endParaRPr>
          </a:p>
          <a:p>
            <a:pPr algn="just">
              <a:lnSpc>
                <a:spcPct val="115000"/>
              </a:lnSpc>
              <a:spcAft>
                <a:spcPts val="799"/>
              </a:spcAft>
            </a:pPr>
            <a:endParaRPr b="0" lang="en-US" sz="1800" spc="-1" strike="noStrike">
              <a:latin typeface="Arial"/>
            </a:endParaRPr>
          </a:p>
          <a:p>
            <a:pPr algn="just">
              <a:lnSpc>
                <a:spcPct val="115000"/>
              </a:lnSpc>
              <a:spcAft>
                <a:spcPts val="799"/>
              </a:spcAft>
            </a:pPr>
            <a:endParaRPr b="0" lang="en-US" sz="1800" spc="-1" strike="noStrike">
              <a:latin typeface="Arial"/>
            </a:endParaRPr>
          </a:p>
          <a:p>
            <a:pPr algn="just">
              <a:lnSpc>
                <a:spcPct val="115000"/>
              </a:lnSpc>
              <a:spcAft>
                <a:spcPts val="799"/>
              </a:spcAft>
            </a:pPr>
            <a:endParaRPr b="0" lang="en-US" sz="1800" spc="-1" strike="noStrike">
              <a:latin typeface="Arial"/>
            </a:endParaRPr>
          </a:p>
          <a:p>
            <a:pPr algn="just">
              <a:lnSpc>
                <a:spcPct val="115000"/>
              </a:lnSpc>
              <a:spcAft>
                <a:spcPts val="799"/>
              </a:spcAft>
            </a:pPr>
            <a:endParaRPr b="0" lang="en-US" sz="1800" spc="-1" strike="noStrike">
              <a:latin typeface="Arial"/>
            </a:endParaRPr>
          </a:p>
          <a:p>
            <a:pPr algn="just">
              <a:lnSpc>
                <a:spcPct val="115000"/>
              </a:lnSpc>
              <a:spcAft>
                <a:spcPts val="799"/>
              </a:spcAft>
            </a:pPr>
            <a:endParaRPr b="0" lang="en-US" sz="1800" spc="-1" strike="noStrike">
              <a:latin typeface="Arial"/>
            </a:endParaRPr>
          </a:p>
        </p:txBody>
      </p:sp>
      <p:sp>
        <p:nvSpPr>
          <p:cNvPr id="159" name="CustomShape 3"/>
          <p:cNvSpPr/>
          <p:nvPr/>
        </p:nvSpPr>
        <p:spPr>
          <a:xfrm>
            <a:off x="467280" y="1294560"/>
            <a:ext cx="11194560" cy="6250680"/>
          </a:xfrm>
          <a:prstGeom prst="rect">
            <a:avLst/>
          </a:prstGeom>
          <a:noFill/>
          <a:ln>
            <a:noFill/>
          </a:ln>
        </p:spPr>
        <p:style>
          <a:lnRef idx="0"/>
          <a:fillRef idx="0"/>
          <a:effectRef idx="0"/>
          <a:fontRef idx="minor"/>
        </p:style>
        <p:txBody>
          <a:bodyPr lIns="90000" rIns="90000" tIns="45000" bIns="45000">
            <a:spAutoFit/>
          </a:bodyPr>
          <a:p>
            <a:pPr>
              <a:lnSpc>
                <a:spcPct val="120000"/>
              </a:lnSpc>
              <a:spcAft>
                <a:spcPts val="1001"/>
              </a:spcAft>
            </a:pPr>
            <a:r>
              <a:rPr b="1" lang="en-US" sz="2600" spc="-1" strike="noStrike">
                <a:solidFill>
                  <a:srgbClr val="808080"/>
                </a:solidFill>
                <a:latin typeface="Arial"/>
                <a:ea typeface="SimSun"/>
              </a:rPr>
              <a:t>Advocacy Opportunity for Effective Pooling for KPs and AGYW</a:t>
            </a:r>
            <a:endParaRPr b="0" lang="en-US" sz="2600" spc="-1" strike="noStrike">
              <a:latin typeface="Arial"/>
            </a:endParaRPr>
          </a:p>
          <a:p>
            <a:pPr>
              <a:lnSpc>
                <a:spcPct val="120000"/>
              </a:lnSpc>
              <a:spcAft>
                <a:spcPts val="1001"/>
              </a:spcAft>
            </a:pPr>
            <a:r>
              <a:rPr b="0" lang="en-US" sz="2400" spc="-1" strike="noStrike">
                <a:solidFill>
                  <a:srgbClr val="808080"/>
                </a:solidFill>
                <a:latin typeface="Arial"/>
                <a:ea typeface="SimSun"/>
              </a:rPr>
              <a:t>The delay in operationalization of the HIV Investment Fund may present an opportunity for advocacy for its implementation and integration of the fund within the UHC agenda rather than independent implementation. Integration would ensure maximization of efficiencies of pool consolidation rather than fragmentation.</a:t>
            </a:r>
            <a:endParaRPr b="0" lang="en-US" sz="2400" spc="-1" strike="noStrike">
              <a:latin typeface="Arial"/>
            </a:endParaRPr>
          </a:p>
          <a:p>
            <a:pPr>
              <a:lnSpc>
                <a:spcPct val="120000"/>
              </a:lnSpc>
              <a:spcAft>
                <a:spcPts val="1001"/>
              </a:spcAft>
            </a:pPr>
            <a:endParaRPr b="0" lang="en-US" sz="2400" spc="-1" strike="noStrike">
              <a:latin typeface="Arial"/>
            </a:endParaRPr>
          </a:p>
          <a:p>
            <a:pPr algn="just">
              <a:lnSpc>
                <a:spcPct val="107000"/>
              </a:lnSpc>
              <a:spcAft>
                <a:spcPts val="799"/>
              </a:spcAft>
            </a:pPr>
            <a:r>
              <a:rPr b="0" lang="en-US" sz="2400" spc="-1" strike="noStrike">
                <a:solidFill>
                  <a:srgbClr val="808080"/>
                </a:solidFill>
                <a:latin typeface="Arial"/>
                <a:ea typeface="Arial"/>
              </a:rPr>
              <a:t>The lack of pooling mechanisms for HIV and KPs care provides an opportunity for advocacy for ring-fencing designated funds for their related care at county and national level. It also provides an opportunity for lobbying for the inclusion of HIV related care in existing pools in NHIF and private insures.</a:t>
            </a:r>
            <a:endParaRPr b="0" lang="en-US" sz="2400" spc="-1" strike="noStrike">
              <a:latin typeface="Arial"/>
            </a:endParaRPr>
          </a:p>
          <a:p>
            <a:pPr algn="ctr">
              <a:lnSpc>
                <a:spcPct val="120000"/>
              </a:lnSpc>
              <a:spcAft>
                <a:spcPts val="1001"/>
              </a:spcAft>
            </a:pPr>
            <a:endParaRPr b="0" lang="en-US" sz="2400" spc="-1" strike="noStrike">
              <a:latin typeface="Arial"/>
            </a:endParaRPr>
          </a:p>
          <a:p>
            <a:pPr algn="just">
              <a:lnSpc>
                <a:spcPct val="120000"/>
              </a:lnSpc>
              <a:spcAft>
                <a:spcPts val="1001"/>
              </a:spcAft>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518400" y="365040"/>
            <a:ext cx="1083240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Health Financing - Purchasing</a:t>
            </a:r>
            <a:endParaRPr b="0" lang="en-US" sz="3200" spc="-1" strike="noStrike">
              <a:latin typeface="Arial"/>
            </a:endParaRPr>
          </a:p>
        </p:txBody>
      </p:sp>
      <p:sp>
        <p:nvSpPr>
          <p:cNvPr id="161" name="CustomShape 2"/>
          <p:cNvSpPr/>
          <p:nvPr/>
        </p:nvSpPr>
        <p:spPr>
          <a:xfrm>
            <a:off x="324000" y="1490760"/>
            <a:ext cx="11157840" cy="499896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0" lang="en-US" sz="2600" spc="-1" strike="noStrike">
                <a:solidFill>
                  <a:srgbClr val="808080"/>
                </a:solidFill>
                <a:latin typeface="Arial"/>
                <a:ea typeface="DejaVu Sans"/>
              </a:rPr>
              <a:t>  </a:t>
            </a:r>
            <a:r>
              <a:rPr b="0" lang="en-US" sz="2600" spc="-1" strike="noStrike">
                <a:solidFill>
                  <a:srgbClr val="808080"/>
                </a:solidFill>
                <a:latin typeface="Arial"/>
                <a:ea typeface="DejaVu Sans"/>
              </a:rPr>
              <a:t>Process by which the pooled funds are paid to providers in order to             deliver a set of specified or unspecified health interventions.</a:t>
            </a:r>
            <a:endParaRPr b="0" lang="en-US" sz="2600" spc="-1" strike="noStrike">
              <a:latin typeface="Arial"/>
            </a:endParaRPr>
          </a:p>
          <a:p>
            <a:pPr>
              <a:lnSpc>
                <a:spcPct val="90000"/>
              </a:lnSpc>
            </a:pPr>
            <a:endParaRPr b="0" lang="en-US" sz="2600" spc="-1" strike="noStrike">
              <a:latin typeface="Arial"/>
            </a:endParaRPr>
          </a:p>
          <a:p>
            <a:pPr marL="144000">
              <a:lnSpc>
                <a:spcPct val="90000"/>
              </a:lnSpc>
              <a:spcBef>
                <a:spcPts val="1001"/>
              </a:spcBef>
            </a:pPr>
            <a:r>
              <a:rPr b="0" lang="en-US" sz="2400" spc="-1" strike="noStrike">
                <a:solidFill>
                  <a:srgbClr val="808080"/>
                </a:solidFill>
                <a:latin typeface="Arial"/>
                <a:ea typeface="DejaVu Sans"/>
              </a:rPr>
              <a:t> </a:t>
            </a:r>
            <a:r>
              <a:rPr b="0" lang="en-US" sz="2400" spc="-1" strike="noStrike">
                <a:solidFill>
                  <a:srgbClr val="808080"/>
                </a:solidFill>
                <a:latin typeface="Arial"/>
                <a:ea typeface="DejaVu Sans"/>
              </a:rPr>
              <a:t>Involves making three sets of inter-related decisions</a:t>
            </a:r>
            <a:endParaRPr b="0" lang="en-US" sz="2400" spc="-1" strike="noStrike">
              <a:latin typeface="Arial"/>
            </a:endParaRPr>
          </a:p>
          <a:p>
            <a:pPr marL="144000">
              <a:lnSpc>
                <a:spcPct val="90000"/>
              </a:lnSpc>
            </a:pPr>
            <a:endParaRPr b="0" lang="en-US" sz="2400" spc="-1" strike="noStrike">
              <a:latin typeface="Arial"/>
            </a:endParaRPr>
          </a:p>
          <a:p>
            <a:pPr marL="144000">
              <a:lnSpc>
                <a:spcPct val="90000"/>
              </a:lnSpc>
              <a:spcBef>
                <a:spcPts val="1001"/>
              </a:spcBef>
            </a:pPr>
            <a:r>
              <a:rPr b="0" lang="en-US" sz="2000" spc="-1" strike="noStrike">
                <a:solidFill>
                  <a:srgbClr val="c9211e"/>
                </a:solidFill>
                <a:latin typeface="Arial"/>
                <a:ea typeface="DejaVu Sans"/>
              </a:rPr>
              <a:t> </a:t>
            </a:r>
            <a:r>
              <a:rPr b="0" lang="en-US" sz="2400" spc="-1" strike="noStrike">
                <a:solidFill>
                  <a:srgbClr val="c9211e"/>
                </a:solidFill>
                <a:latin typeface="Arial"/>
                <a:ea typeface="DejaVu Sans"/>
              </a:rPr>
              <a:t>1) </a:t>
            </a:r>
            <a:r>
              <a:rPr b="0" lang="en-US" sz="2400" spc="-1" strike="noStrike">
                <a:solidFill>
                  <a:srgbClr val="808080"/>
                </a:solidFill>
                <a:latin typeface="Arial"/>
                <a:ea typeface="DejaVu Sans"/>
              </a:rPr>
              <a:t>What to buy and for whom?</a:t>
            </a:r>
            <a:r>
              <a:rPr b="0" lang="en-US" sz="2400" spc="-1" strike="noStrike">
                <a:solidFill>
                  <a:srgbClr val="c9211e"/>
                </a:solidFill>
                <a:latin typeface="Arial"/>
                <a:ea typeface="DejaVu Sans"/>
              </a:rPr>
              <a:t> </a:t>
            </a:r>
            <a:r>
              <a:rPr b="0" lang="en-US" sz="2400" spc="-1" strike="noStrike">
                <a:solidFill>
                  <a:srgbClr val="808080"/>
                </a:solidFill>
                <a:latin typeface="Arial"/>
                <a:ea typeface="DejaVu Sans"/>
              </a:rPr>
              <a:t>– </a:t>
            </a:r>
            <a:r>
              <a:rPr b="0" lang="en-US" sz="2400" spc="-1" strike="noStrike">
                <a:solidFill>
                  <a:srgbClr val="c9211e"/>
                </a:solidFill>
                <a:latin typeface="Arial"/>
                <a:ea typeface="DejaVu Sans"/>
              </a:rPr>
              <a:t>Benefits Package</a:t>
            </a:r>
            <a:endParaRPr b="0" lang="en-US" sz="2400" spc="-1" strike="noStrike">
              <a:latin typeface="Arial"/>
            </a:endParaRPr>
          </a:p>
          <a:p>
            <a:pPr marL="144000">
              <a:lnSpc>
                <a:spcPct val="90000"/>
              </a:lnSpc>
            </a:pPr>
            <a:endParaRPr b="0" lang="en-US" sz="2400" spc="-1" strike="noStrike">
              <a:latin typeface="Arial"/>
            </a:endParaRPr>
          </a:p>
          <a:p>
            <a:pPr marL="144000">
              <a:lnSpc>
                <a:spcPct val="90000"/>
              </a:lnSpc>
              <a:spcBef>
                <a:spcPts val="1001"/>
              </a:spcBef>
            </a:pPr>
            <a:r>
              <a:rPr b="0" lang="en-US" sz="2400" spc="-1" strike="noStrike">
                <a:solidFill>
                  <a:srgbClr val="808080"/>
                </a:solidFill>
                <a:latin typeface="Arial"/>
                <a:ea typeface="DejaVu Sans"/>
              </a:rPr>
              <a:t> </a:t>
            </a:r>
            <a:r>
              <a:rPr b="0" lang="en-US" sz="2400" spc="-1" strike="noStrike">
                <a:solidFill>
                  <a:srgbClr val="c9211e"/>
                </a:solidFill>
                <a:latin typeface="Arial"/>
                <a:ea typeface="DejaVu Sans"/>
              </a:rPr>
              <a:t>2) </a:t>
            </a:r>
            <a:r>
              <a:rPr b="0" lang="en-US" sz="2400" spc="-1" strike="noStrike">
                <a:solidFill>
                  <a:srgbClr val="808080"/>
                </a:solidFill>
                <a:latin typeface="Arial"/>
                <a:ea typeface="DejaVu Sans"/>
              </a:rPr>
              <a:t>Whom to buy from? – </a:t>
            </a:r>
            <a:r>
              <a:rPr b="0" lang="en-US" sz="2400" spc="-1" strike="noStrike">
                <a:solidFill>
                  <a:srgbClr val="c9211e"/>
                </a:solidFill>
                <a:latin typeface="Arial"/>
                <a:ea typeface="DejaVu Sans"/>
              </a:rPr>
              <a:t>Choice of Providers</a:t>
            </a:r>
            <a:endParaRPr b="0" lang="en-US" sz="2400" spc="-1" strike="noStrike">
              <a:latin typeface="Arial"/>
            </a:endParaRPr>
          </a:p>
          <a:p>
            <a:pPr marL="144000">
              <a:lnSpc>
                <a:spcPct val="90000"/>
              </a:lnSpc>
            </a:pPr>
            <a:endParaRPr b="0" lang="en-US" sz="2400" spc="-1" strike="noStrike">
              <a:latin typeface="Arial"/>
            </a:endParaRPr>
          </a:p>
          <a:p>
            <a:pPr marL="144000">
              <a:lnSpc>
                <a:spcPct val="90000"/>
              </a:lnSpc>
              <a:spcBef>
                <a:spcPts val="1001"/>
              </a:spcBef>
            </a:pPr>
            <a:r>
              <a:rPr b="0" lang="en-US" sz="2400" spc="-1" strike="noStrike">
                <a:solidFill>
                  <a:srgbClr val="808080"/>
                </a:solidFill>
                <a:latin typeface="Arial"/>
                <a:ea typeface="DejaVu Sans"/>
              </a:rPr>
              <a:t> </a:t>
            </a:r>
            <a:r>
              <a:rPr b="0" lang="en-US" sz="2400" spc="-1" strike="noStrike">
                <a:solidFill>
                  <a:srgbClr val="c9211e"/>
                </a:solidFill>
                <a:latin typeface="Arial"/>
                <a:ea typeface="DejaVu Sans"/>
              </a:rPr>
              <a:t>3) </a:t>
            </a:r>
            <a:r>
              <a:rPr b="0" lang="en-US" sz="2400" spc="-1" strike="noStrike">
                <a:solidFill>
                  <a:srgbClr val="808080"/>
                </a:solidFill>
                <a:latin typeface="Arial"/>
                <a:ea typeface="DejaVu Sans"/>
              </a:rPr>
              <a:t>How to pay and at what price? – </a:t>
            </a:r>
            <a:r>
              <a:rPr b="0" lang="en-US" sz="2400" spc="-1" strike="noStrike">
                <a:solidFill>
                  <a:srgbClr val="c9211e"/>
                </a:solidFill>
                <a:latin typeface="Arial"/>
                <a:ea typeface="DejaVu Sans"/>
              </a:rPr>
              <a:t>Contractual arrangements and Provider             payment mechanisms</a:t>
            </a:r>
            <a:endParaRPr b="0" lang="en-US" sz="2400" spc="-1" strike="noStrike">
              <a:latin typeface="Arial"/>
            </a:endParaRPr>
          </a:p>
          <a:p>
            <a:pPr marL="144000" algn="just">
              <a:lnSpc>
                <a:spcPct val="115000"/>
              </a:lnSpc>
              <a:spcAft>
                <a:spcPts val="1199"/>
              </a:spcAft>
            </a:pPr>
            <a:endParaRPr b="0" lang="en-US" sz="2400" spc="-1" strike="noStrike">
              <a:latin typeface="Arial"/>
            </a:endParaRPr>
          </a:p>
          <a:p>
            <a:pPr marL="144000">
              <a:lnSpc>
                <a:spcPct val="90000"/>
              </a:lnSpc>
              <a:spcBef>
                <a:spcPts val="1001"/>
              </a:spcBef>
            </a:pPr>
            <a:endParaRPr b="0" lang="en-US" sz="2400" spc="-1" strike="noStrike">
              <a:latin typeface="Arial"/>
            </a:endParaRPr>
          </a:p>
          <a:p>
            <a:pPr marL="144000">
              <a:lnSpc>
                <a:spcPct val="90000"/>
              </a:lnSpc>
              <a:spcBef>
                <a:spcPts val="1001"/>
              </a:spcBef>
            </a:pPr>
            <a:endParaRPr b="0" lang="en-US" sz="2400" spc="-1" strike="noStrike">
              <a:latin typeface="Arial"/>
            </a:endParaRPr>
          </a:p>
          <a:p>
            <a:pPr marL="144000">
              <a:lnSpc>
                <a:spcPct val="90000"/>
              </a:lnSpc>
              <a:spcBef>
                <a:spcPts val="1001"/>
              </a:spcBef>
            </a:pPr>
            <a:endParaRPr b="0" lang="en-US" sz="2400" spc="-1" strike="noStrike">
              <a:latin typeface="Arial"/>
            </a:endParaRPr>
          </a:p>
          <a:p>
            <a:pPr marL="144000">
              <a:lnSpc>
                <a:spcPct val="90000"/>
              </a:lnSpc>
              <a:spcBef>
                <a:spcPts val="1001"/>
              </a:spcBef>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982080" y="36504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Types of purchasing organizations</a:t>
            </a:r>
            <a:endParaRPr b="0" lang="en-US" sz="3200" spc="-1" strike="noStrike">
              <a:latin typeface="Arial"/>
            </a:endParaRPr>
          </a:p>
        </p:txBody>
      </p:sp>
      <p:sp>
        <p:nvSpPr>
          <p:cNvPr id="163" name="CustomShape 2"/>
          <p:cNvSpPr/>
          <p:nvPr/>
        </p:nvSpPr>
        <p:spPr>
          <a:xfrm>
            <a:off x="730080" y="1465560"/>
            <a:ext cx="10512720" cy="434844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lang="en-US" sz="2800" spc="-1" strike="noStrike">
                <a:solidFill>
                  <a:srgbClr val="808080"/>
                </a:solidFill>
                <a:latin typeface="Arial"/>
                <a:ea typeface="DejaVu Sans"/>
              </a:rPr>
              <a:t>   </a:t>
            </a:r>
            <a:r>
              <a:rPr b="1" lang="en-US" sz="2800" spc="-1" strike="noStrike">
                <a:solidFill>
                  <a:srgbClr val="808080"/>
                </a:solidFill>
                <a:latin typeface="Arial"/>
                <a:ea typeface="DejaVu Sans"/>
              </a:rPr>
              <a:t>Who are the purchasers?</a:t>
            </a:r>
            <a:endParaRPr b="0" lang="en-US" sz="2800" spc="-1" strike="noStrike">
              <a:latin typeface="Arial"/>
            </a:endParaRPr>
          </a:p>
          <a:p>
            <a:pPr>
              <a:lnSpc>
                <a:spcPct val="90000"/>
              </a:lnSpc>
            </a:pPr>
            <a:endParaRPr b="0" lang="en-US" sz="2800" spc="-1" strike="noStrike">
              <a:latin typeface="Arial"/>
            </a:endParaRPr>
          </a:p>
          <a:p>
            <a:pPr marL="540000" indent="-214200">
              <a:lnSpc>
                <a:spcPct val="90000"/>
              </a:lnSpc>
              <a:spcBef>
                <a:spcPts val="1001"/>
              </a:spcBef>
              <a:buClr>
                <a:srgbClr val="c9211e"/>
              </a:buClr>
              <a:buSzPct val="45000"/>
              <a:buFont typeface="Wingdings" charset="2"/>
              <a:buChar char=""/>
            </a:pPr>
            <a:r>
              <a:rPr b="0" lang="en-US" sz="2800" spc="-1" strike="noStrike">
                <a:solidFill>
                  <a:srgbClr val="808080"/>
                </a:solidFill>
                <a:latin typeface="Arial"/>
                <a:ea typeface="DejaVu Sans"/>
              </a:rPr>
              <a:t>MoH</a:t>
            </a:r>
            <a:endParaRPr b="0" lang="en-US" sz="2800" spc="-1" strike="noStrike">
              <a:latin typeface="Arial"/>
            </a:endParaRPr>
          </a:p>
          <a:p>
            <a:pPr marL="540000" indent="-214200">
              <a:lnSpc>
                <a:spcPct val="90000"/>
              </a:lnSpc>
              <a:spcBef>
                <a:spcPts val="1001"/>
              </a:spcBef>
              <a:buClr>
                <a:srgbClr val="c9211e"/>
              </a:buClr>
              <a:buSzPct val="45000"/>
              <a:buFont typeface="Wingdings" charset="2"/>
              <a:buChar char=""/>
            </a:pPr>
            <a:r>
              <a:rPr b="0" lang="en-US" sz="2800" spc="-1" strike="noStrike">
                <a:solidFill>
                  <a:srgbClr val="808080"/>
                </a:solidFill>
                <a:latin typeface="Arial"/>
                <a:ea typeface="DejaVu Sans"/>
              </a:rPr>
              <a:t>County Governments</a:t>
            </a:r>
            <a:endParaRPr b="0" lang="en-US" sz="2800" spc="-1" strike="noStrike">
              <a:latin typeface="Arial"/>
            </a:endParaRPr>
          </a:p>
          <a:p>
            <a:pPr marL="540000" indent="-214200">
              <a:lnSpc>
                <a:spcPct val="90000"/>
              </a:lnSpc>
              <a:spcBef>
                <a:spcPts val="1001"/>
              </a:spcBef>
              <a:buClr>
                <a:srgbClr val="c9211e"/>
              </a:buClr>
              <a:buSzPct val="45000"/>
              <a:buFont typeface="Wingdings" charset="2"/>
              <a:buChar char=""/>
            </a:pPr>
            <a:r>
              <a:rPr b="0" lang="en-US" sz="2800" spc="-1" strike="noStrike">
                <a:solidFill>
                  <a:srgbClr val="808080"/>
                </a:solidFill>
                <a:latin typeface="Arial"/>
                <a:ea typeface="DejaVu Sans"/>
              </a:rPr>
              <a:t>Public Health insurance Fund (s) – NHIF</a:t>
            </a:r>
            <a:endParaRPr b="0" lang="en-US" sz="2800" spc="-1" strike="noStrike">
              <a:latin typeface="Arial"/>
            </a:endParaRPr>
          </a:p>
          <a:p>
            <a:pPr marL="540000" indent="-214200">
              <a:lnSpc>
                <a:spcPct val="90000"/>
              </a:lnSpc>
              <a:spcBef>
                <a:spcPts val="1001"/>
              </a:spcBef>
              <a:buClr>
                <a:srgbClr val="c9211e"/>
              </a:buClr>
              <a:buSzPct val="45000"/>
              <a:buFont typeface="Wingdings" charset="2"/>
              <a:buChar char=""/>
            </a:pPr>
            <a:r>
              <a:rPr b="0" lang="en-US" sz="2800" spc="-1" strike="noStrike">
                <a:solidFill>
                  <a:srgbClr val="808080"/>
                </a:solidFill>
                <a:latin typeface="Arial"/>
                <a:ea typeface="DejaVu Sans"/>
              </a:rPr>
              <a:t>Private Health insurance Fund (s)</a:t>
            </a:r>
            <a:endParaRPr b="0" lang="en-US" sz="2800" spc="-1" strike="noStrike">
              <a:latin typeface="Arial"/>
            </a:endParaRPr>
          </a:p>
          <a:p>
            <a:pPr marL="540000" indent="-214200">
              <a:lnSpc>
                <a:spcPct val="90000"/>
              </a:lnSpc>
              <a:spcBef>
                <a:spcPts val="1001"/>
              </a:spcBef>
              <a:buClr>
                <a:srgbClr val="c9211e"/>
              </a:buClr>
              <a:buSzPct val="45000"/>
              <a:buFont typeface="Wingdings" charset="2"/>
              <a:buChar char=""/>
            </a:pPr>
            <a:r>
              <a:rPr b="0" lang="en-US" sz="2800" spc="-1" strike="noStrike">
                <a:solidFill>
                  <a:srgbClr val="808080"/>
                </a:solidFill>
                <a:latin typeface="Arial"/>
                <a:ea typeface="DejaVu Sans"/>
              </a:rPr>
              <a:t>CBHIs </a:t>
            </a:r>
            <a:endParaRPr b="0" lang="en-US" sz="2800" spc="-1" strike="noStrike">
              <a:latin typeface="Arial"/>
            </a:endParaRPr>
          </a:p>
          <a:p>
            <a:pPr marL="540000" indent="-214200">
              <a:lnSpc>
                <a:spcPct val="90000"/>
              </a:lnSpc>
              <a:spcBef>
                <a:spcPts val="1001"/>
              </a:spcBef>
              <a:buClr>
                <a:srgbClr val="c9211e"/>
              </a:buClr>
              <a:buSzPct val="45000"/>
              <a:buFont typeface="Wingdings" charset="2"/>
              <a:buChar char=""/>
            </a:pPr>
            <a:r>
              <a:rPr b="0" lang="en-US" sz="2800" spc="-1" strike="noStrike">
                <a:solidFill>
                  <a:srgbClr val="808080"/>
                </a:solidFill>
                <a:latin typeface="Arial"/>
                <a:ea typeface="DejaVu Sans"/>
              </a:rPr>
              <a:t>Employers</a:t>
            </a:r>
            <a:endParaRPr b="0" lang="en-US" sz="2800" spc="-1" strike="noStrike">
              <a:latin typeface="Arial"/>
            </a:endParaRPr>
          </a:p>
          <a:p>
            <a:pPr>
              <a:lnSpc>
                <a:spcPct val="90000"/>
              </a:lnSpc>
              <a:spcBef>
                <a:spcPts val="1001"/>
              </a:spcBef>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766080" y="11304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4400" spc="-1" strike="noStrike">
                <a:solidFill>
                  <a:srgbClr val="c9211e"/>
                </a:solidFill>
                <a:latin typeface="Arial"/>
                <a:ea typeface="DejaVu Sans"/>
              </a:rPr>
              <a:t>Purchasing – Health Benefits Package</a:t>
            </a:r>
            <a:endParaRPr b="0" lang="en-US" sz="4400" spc="-1" strike="noStrike">
              <a:latin typeface="Arial"/>
            </a:endParaRPr>
          </a:p>
        </p:txBody>
      </p:sp>
      <p:sp>
        <p:nvSpPr>
          <p:cNvPr id="165" name="CustomShape 2"/>
          <p:cNvSpPr/>
          <p:nvPr/>
        </p:nvSpPr>
        <p:spPr>
          <a:xfrm>
            <a:off x="756000" y="1656000"/>
            <a:ext cx="7269840" cy="4348440"/>
          </a:xfrm>
          <a:prstGeom prst="rect">
            <a:avLst/>
          </a:prstGeom>
          <a:noFill/>
          <a:ln>
            <a:noFill/>
          </a:ln>
        </p:spPr>
        <p:style>
          <a:lnRef idx="0"/>
          <a:fillRef idx="0"/>
          <a:effectRef idx="0"/>
          <a:fontRef idx="minor"/>
        </p:style>
        <p:txBody>
          <a:bodyPr lIns="90000" rIns="90000" tIns="45000" bIns="45000">
            <a:noAutofit/>
          </a:bodyPr>
          <a:p>
            <a:pPr marL="216000" indent="-213840">
              <a:lnSpc>
                <a:spcPct val="90000"/>
              </a:lnSpc>
              <a:spcBef>
                <a:spcPts val="1001"/>
              </a:spcBef>
              <a:buClr>
                <a:srgbClr val="c9211e"/>
              </a:buClr>
              <a:buFont typeface="Symbol"/>
              <a:buChar char=""/>
            </a:pPr>
            <a:r>
              <a:rPr b="0" lang="en-US" sz="2800" spc="-1" strike="noStrike">
                <a:solidFill>
                  <a:srgbClr val="808080"/>
                </a:solidFill>
                <a:latin typeface="Arial"/>
                <a:ea typeface="DejaVu Sans"/>
              </a:rPr>
              <a:t>What needs to be purchased and for whom?</a:t>
            </a:r>
            <a:endParaRPr b="0" lang="en-US" sz="2800" spc="-1" strike="noStrike">
              <a:latin typeface="Arial"/>
            </a:endParaRPr>
          </a:p>
          <a:p>
            <a:pPr>
              <a:lnSpc>
                <a:spcPct val="90000"/>
              </a:lnSpc>
            </a:pPr>
            <a:endParaRPr b="0" lang="en-US" sz="2800" spc="-1" strike="noStrike">
              <a:latin typeface="Arial"/>
            </a:endParaRPr>
          </a:p>
          <a:p>
            <a:pPr marL="216000" indent="-213840">
              <a:lnSpc>
                <a:spcPct val="90000"/>
              </a:lnSpc>
              <a:spcBef>
                <a:spcPts val="1001"/>
              </a:spcBef>
              <a:buClr>
                <a:srgbClr val="c9211e"/>
              </a:buClr>
              <a:buFont typeface="Symbol"/>
              <a:buChar char=""/>
            </a:pPr>
            <a:r>
              <a:rPr b="0" lang="en-US" sz="2800" spc="-1" strike="noStrike">
                <a:solidFill>
                  <a:srgbClr val="808080"/>
                </a:solidFill>
                <a:latin typeface="Arial"/>
                <a:ea typeface="DejaVu Sans"/>
              </a:rPr>
              <a:t>Comprehensive?</a:t>
            </a:r>
            <a:endParaRPr b="0" lang="en-US" sz="2800" spc="-1" strike="noStrike">
              <a:latin typeface="Arial"/>
            </a:endParaRPr>
          </a:p>
          <a:p>
            <a:pPr>
              <a:lnSpc>
                <a:spcPct val="90000"/>
              </a:lnSpc>
            </a:pPr>
            <a:endParaRPr b="0" lang="en-US" sz="2800" spc="-1" strike="noStrike">
              <a:latin typeface="Arial"/>
            </a:endParaRPr>
          </a:p>
          <a:p>
            <a:pPr marL="216000" indent="-213840">
              <a:lnSpc>
                <a:spcPct val="90000"/>
              </a:lnSpc>
              <a:spcBef>
                <a:spcPts val="1001"/>
              </a:spcBef>
              <a:buClr>
                <a:srgbClr val="c9211e"/>
              </a:buClr>
              <a:buFont typeface="Symbol"/>
              <a:buChar char=""/>
            </a:pPr>
            <a:r>
              <a:rPr b="0" lang="en-US" sz="2800" spc="-1" strike="noStrike">
                <a:solidFill>
                  <a:srgbClr val="808080"/>
                </a:solidFill>
                <a:latin typeface="Arial"/>
                <a:ea typeface="DejaVu Sans"/>
              </a:rPr>
              <a:t>Cost-effective?</a:t>
            </a:r>
            <a:endParaRPr b="0" lang="en-US" sz="2800" spc="-1" strike="noStrike">
              <a:latin typeface="Arial"/>
            </a:endParaRPr>
          </a:p>
          <a:p>
            <a:pPr>
              <a:lnSpc>
                <a:spcPct val="90000"/>
              </a:lnSpc>
            </a:pPr>
            <a:endParaRPr b="0" lang="en-US" sz="2800" spc="-1" strike="noStrike">
              <a:latin typeface="Arial"/>
            </a:endParaRPr>
          </a:p>
          <a:p>
            <a:pPr marL="216000" indent="-213840">
              <a:lnSpc>
                <a:spcPct val="90000"/>
              </a:lnSpc>
              <a:spcBef>
                <a:spcPts val="1001"/>
              </a:spcBef>
              <a:buClr>
                <a:srgbClr val="c9211e"/>
              </a:buClr>
              <a:buFont typeface="Symbol"/>
              <a:buChar char=""/>
            </a:pPr>
            <a:r>
              <a:rPr b="0" lang="en-US" sz="2800" spc="-1" strike="noStrike">
                <a:solidFill>
                  <a:srgbClr val="808080"/>
                </a:solidFill>
                <a:latin typeface="Arial"/>
                <a:ea typeface="DejaVu Sans"/>
              </a:rPr>
              <a:t>Services most likely to be financially catastrophic to households?</a:t>
            </a:r>
            <a:endParaRPr b="0" lang="en-US" sz="2800" spc="-1" strike="noStrike">
              <a:latin typeface="Arial"/>
            </a:endParaRPr>
          </a:p>
        </p:txBody>
      </p:sp>
      <p:sp>
        <p:nvSpPr>
          <p:cNvPr id="166" name="CustomShape 3"/>
          <p:cNvSpPr/>
          <p:nvPr/>
        </p:nvSpPr>
        <p:spPr>
          <a:xfrm>
            <a:off x="7688520" y="1477800"/>
            <a:ext cx="3336120" cy="4874760"/>
          </a:xfrm>
          <a:prstGeom prst="rect">
            <a:avLst/>
          </a:prstGeom>
          <a:solidFill>
            <a:srgbClr val="8cd6b1"/>
          </a:solidFill>
          <a:ln>
            <a:noFill/>
          </a:ln>
        </p:spPr>
        <p:style>
          <a:lnRef idx="2">
            <a:schemeClr val="accent1"/>
          </a:lnRef>
          <a:fillRef idx="1">
            <a:schemeClr val="lt1"/>
          </a:fillRef>
          <a:effectRef idx="0">
            <a:schemeClr val="accent1"/>
          </a:effectRef>
          <a:fontRef idx="minor"/>
        </p:style>
        <p:txBody>
          <a:bodyPr lIns="90000" rIns="90000" tIns="45000" bIns="45000">
            <a:spAutoFit/>
          </a:bodyPr>
          <a:p>
            <a:pPr>
              <a:lnSpc>
                <a:spcPct val="100000"/>
              </a:lnSpc>
            </a:pPr>
            <a:r>
              <a:rPr b="1" lang="en-US" sz="2200" spc="-1" strike="noStrike">
                <a:solidFill>
                  <a:srgbClr val="ffffff"/>
                </a:solidFill>
                <a:latin typeface="Arial"/>
                <a:ea typeface="Abadi Extra Light"/>
              </a:rPr>
              <a:t>Significance</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1800" spc="-1" strike="noStrike">
                <a:solidFill>
                  <a:srgbClr val="ffffff"/>
                </a:solidFill>
                <a:latin typeface="Arial"/>
                <a:ea typeface="Abadi Extra Light"/>
              </a:rPr>
              <a:t>Kenya Essential Package for Health (KEPH) provides “a set of health services that should ideally be accessible to all Kenyans as a matter of entitlement” (Ministry of Health 2016a). The package includes prevention, screening, detection, and management of various diseases and conditions including HIV.</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ffffff"/>
                </a:solidFill>
                <a:latin typeface="Arial"/>
                <a:ea typeface="Abadi Extra Light"/>
              </a:rPr>
              <a:t>UHC Essential Benefits Package – ARVs not included?</a:t>
            </a:r>
            <a:r>
              <a:rPr b="0" lang="en-US" sz="1800" spc="-1" strike="noStrike">
                <a:solidFill>
                  <a:srgbClr val="000000"/>
                </a:solidFill>
                <a:latin typeface="Franklin Gothic Medium Cond"/>
                <a:ea typeface="Abadi Extra Light"/>
              </a:rPr>
              <a:t> </a:t>
            </a:r>
            <a:endParaRPr b="0" lang="en-US" sz="1800" spc="-1" strike="noStrike">
              <a:latin typeface="Arial"/>
            </a:endParaRPr>
          </a:p>
          <a:p>
            <a:pPr>
              <a:lnSpc>
                <a:spcPct val="100000"/>
              </a:lnSpc>
            </a:pP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41" dur="indefinite" restart="never" nodeType="tmRoot">
          <p:childTnLst>
            <p:seq>
              <p:cTn id="42" dur="indefinite" nodeType="mainSeq">
                <p:childTnLst>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698400" y="365040"/>
            <a:ext cx="1083240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Purchasing – Choice of providers</a:t>
            </a:r>
            <a:endParaRPr b="0" lang="en-US" sz="3200" spc="-1" strike="noStrike">
              <a:latin typeface="Arial"/>
            </a:endParaRPr>
          </a:p>
        </p:txBody>
      </p:sp>
      <p:sp>
        <p:nvSpPr>
          <p:cNvPr id="168" name="CustomShape 2"/>
          <p:cNvSpPr/>
          <p:nvPr/>
        </p:nvSpPr>
        <p:spPr>
          <a:xfrm>
            <a:off x="745560" y="1490760"/>
            <a:ext cx="8405640" cy="468324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p:txBody>
      </p:sp>
      <p:sp>
        <p:nvSpPr>
          <p:cNvPr id="169" name="CustomShape 3"/>
          <p:cNvSpPr/>
          <p:nvPr/>
        </p:nvSpPr>
        <p:spPr>
          <a:xfrm>
            <a:off x="713520" y="1938240"/>
            <a:ext cx="10444320" cy="5453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808080"/>
                </a:solidFill>
                <a:latin typeface="Arial"/>
                <a:ea typeface="Abadi Extra Light"/>
              </a:rPr>
              <a:t>Purchasing of healthcare drugs and commodities in Kenya is predominantly centralized through:</a:t>
            </a: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a:p>
            <a:pPr marL="285840" indent="-282960">
              <a:lnSpc>
                <a:spcPct val="100000"/>
              </a:lnSpc>
              <a:buClr>
                <a:srgbClr val="c9211e"/>
              </a:buClr>
              <a:buFont typeface="Arial"/>
              <a:buChar char="•"/>
            </a:pPr>
            <a:r>
              <a:rPr b="1" lang="en-US" sz="2400" spc="-1" strike="noStrike">
                <a:solidFill>
                  <a:srgbClr val="c9211e"/>
                </a:solidFill>
                <a:latin typeface="Arial"/>
                <a:ea typeface="Abadi Extra Light"/>
              </a:rPr>
              <a:t>Kenya Medical Supplies Authority (KEMSA)</a:t>
            </a:r>
            <a:r>
              <a:rPr b="0" lang="en-US" sz="2400" spc="-1" strike="noStrike">
                <a:solidFill>
                  <a:srgbClr val="808080"/>
                </a:solidFill>
                <a:latin typeface="Arial"/>
                <a:ea typeface="Abadi Extra Light"/>
              </a:rPr>
              <a:t> for the public sector</a:t>
            </a:r>
            <a:endParaRPr b="0" lang="en-US" sz="2400" spc="-1" strike="noStrike">
              <a:latin typeface="Arial"/>
            </a:endParaRPr>
          </a:p>
          <a:p>
            <a:pPr>
              <a:lnSpc>
                <a:spcPct val="100000"/>
              </a:lnSpc>
            </a:pPr>
            <a:endParaRPr b="0" lang="en-US" sz="2400" spc="-1" strike="noStrike">
              <a:latin typeface="Arial"/>
            </a:endParaRPr>
          </a:p>
          <a:p>
            <a:pPr marL="285840" indent="-282960">
              <a:lnSpc>
                <a:spcPct val="100000"/>
              </a:lnSpc>
              <a:buClr>
                <a:srgbClr val="c9211e"/>
              </a:buClr>
              <a:buFont typeface="Arial"/>
              <a:buChar char="•"/>
            </a:pPr>
            <a:r>
              <a:rPr b="1" lang="en-US" sz="2400" spc="-1" strike="noStrike">
                <a:solidFill>
                  <a:srgbClr val="c9211e"/>
                </a:solidFill>
                <a:latin typeface="Arial"/>
                <a:ea typeface="Abadi Extra Light"/>
              </a:rPr>
              <a:t>Missions for Essential Drugs (MEDS)</a:t>
            </a:r>
            <a:r>
              <a:rPr b="0" lang="en-US" sz="2400" spc="-1" strike="noStrike">
                <a:solidFill>
                  <a:srgbClr val="808080"/>
                </a:solidFill>
                <a:latin typeface="Arial"/>
                <a:ea typeface="Abadi Extra Light"/>
              </a:rPr>
              <a:t> for the Faith Based providers</a:t>
            </a:r>
            <a:endParaRPr b="0" lang="en-US" sz="2400" spc="-1" strike="noStrike">
              <a:latin typeface="Arial"/>
            </a:endParaRPr>
          </a:p>
          <a:p>
            <a:pPr>
              <a:lnSpc>
                <a:spcPct val="100000"/>
              </a:lnSpc>
            </a:pPr>
            <a:endParaRPr b="0" lang="en-US" sz="2400" spc="-1" strike="noStrike">
              <a:latin typeface="Arial"/>
            </a:endParaRPr>
          </a:p>
          <a:p>
            <a:pPr marL="285840" indent="-282960">
              <a:lnSpc>
                <a:spcPct val="100000"/>
              </a:lnSpc>
              <a:buClr>
                <a:srgbClr val="c9211e"/>
              </a:buClr>
              <a:buFont typeface="Arial"/>
              <a:buChar char="•"/>
            </a:pPr>
            <a:r>
              <a:rPr b="1" lang="en-US" sz="2400" spc="-1" strike="noStrike">
                <a:solidFill>
                  <a:srgbClr val="c9211e"/>
                </a:solidFill>
                <a:latin typeface="Arial"/>
                <a:ea typeface="Abadi Extra Light"/>
              </a:rPr>
              <a:t>Private suppliers</a:t>
            </a:r>
            <a:r>
              <a:rPr b="1" lang="en-US" sz="2400" spc="-1" strike="noStrike">
                <a:solidFill>
                  <a:srgbClr val="808080"/>
                </a:solidFill>
                <a:latin typeface="Arial"/>
                <a:ea typeface="Abadi Extra Light"/>
              </a:rPr>
              <a:t> </a:t>
            </a:r>
            <a:r>
              <a:rPr b="0" lang="en-US" sz="2400" spc="-1" strike="noStrike">
                <a:solidFill>
                  <a:srgbClr val="808080"/>
                </a:solidFill>
                <a:latin typeface="Arial"/>
                <a:ea typeface="Abadi Extra Light"/>
              </a:rPr>
              <a:t>for Private sector providers</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808080"/>
                </a:solidFill>
                <a:latin typeface="Arial"/>
                <a:ea typeface="Abadi Extra Light"/>
              </a:rPr>
              <a:t>County governments are the main purchasers of health services.</a:t>
            </a:r>
            <a:r>
              <a:rPr b="0" lang="en-US" sz="2200" spc="-1" strike="noStrike">
                <a:solidFill>
                  <a:srgbClr val="808080"/>
                </a:solidFill>
                <a:latin typeface="Arial"/>
                <a:ea typeface="Abadi Extra Light"/>
              </a:rPr>
              <a:t> </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802080" y="36504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Purchasing – Provider payment mechanisms</a:t>
            </a:r>
            <a:endParaRPr b="0" lang="en-US" sz="3200" spc="-1" strike="noStrike">
              <a:latin typeface="Arial"/>
            </a:endParaRPr>
          </a:p>
        </p:txBody>
      </p:sp>
      <p:sp>
        <p:nvSpPr>
          <p:cNvPr id="171" name="CustomShape 2"/>
          <p:cNvSpPr/>
          <p:nvPr/>
        </p:nvSpPr>
        <p:spPr>
          <a:xfrm>
            <a:off x="838080" y="2041560"/>
            <a:ext cx="10512720" cy="4348440"/>
          </a:xfrm>
          <a:prstGeom prst="rect">
            <a:avLst/>
          </a:prstGeom>
          <a:noFill/>
          <a:ln>
            <a:noFill/>
          </a:ln>
        </p:spPr>
        <p:style>
          <a:lnRef idx="0"/>
          <a:fillRef idx="0"/>
          <a:effectRef idx="0"/>
          <a:fontRef idx="minor"/>
        </p:style>
        <p:txBody>
          <a:bodyPr lIns="90000" rIns="90000" tIns="45000" bIns="45000">
            <a:noAutofit/>
          </a:bodyPr>
          <a:p>
            <a:pPr algn="just">
              <a:lnSpc>
                <a:spcPct val="115000"/>
              </a:lnSpc>
              <a:spcAft>
                <a:spcPts val="1199"/>
              </a:spcAft>
            </a:pPr>
            <a:r>
              <a:rPr b="0" lang="en-US" sz="2400" spc="-1" strike="noStrike">
                <a:solidFill>
                  <a:srgbClr val="808080"/>
                </a:solidFill>
                <a:latin typeface="Arial"/>
                <a:ea typeface="Abadi Extra Light"/>
              </a:rPr>
              <a:t>Provider payment refers to the methods used to allocate resources to health providers. </a:t>
            </a:r>
            <a:endParaRPr b="0" lang="en-US" sz="2400" spc="-1" strike="noStrike">
              <a:latin typeface="Arial"/>
            </a:endParaRPr>
          </a:p>
          <a:p>
            <a:pPr algn="just">
              <a:lnSpc>
                <a:spcPct val="115000"/>
              </a:lnSpc>
              <a:spcAft>
                <a:spcPts val="1199"/>
              </a:spcAft>
            </a:pPr>
            <a:endParaRPr b="0" lang="en-US" sz="2400" spc="-1" strike="noStrike">
              <a:latin typeface="Arial"/>
            </a:endParaRPr>
          </a:p>
          <a:p>
            <a:pPr algn="just">
              <a:lnSpc>
                <a:spcPct val="115000"/>
              </a:lnSpc>
              <a:spcAft>
                <a:spcPts val="1199"/>
              </a:spcAft>
            </a:pPr>
            <a:r>
              <a:rPr b="0" lang="en-US" sz="2400" spc="-1" strike="noStrike">
                <a:solidFill>
                  <a:srgbClr val="808080"/>
                </a:solidFill>
                <a:latin typeface="Arial"/>
                <a:ea typeface="Abadi Extra Light"/>
              </a:rPr>
              <a:t>These methods include salaries, budgets, capitation, case-based payment and fee-for-service.</a:t>
            </a:r>
            <a:endParaRPr b="0" lang="en-US" sz="2400" spc="-1" strike="noStrike">
              <a:latin typeface="Arial"/>
            </a:endParaRPr>
          </a:p>
          <a:p>
            <a:pPr algn="just">
              <a:lnSpc>
                <a:spcPct val="115000"/>
              </a:lnSpc>
              <a:spcAft>
                <a:spcPts val="1199"/>
              </a:spcAft>
            </a:pPr>
            <a:endParaRPr b="0" lang="en-US" sz="2400" spc="-1" strike="noStrike">
              <a:latin typeface="Arial"/>
            </a:endParaRPr>
          </a:p>
          <a:p>
            <a:pPr algn="just">
              <a:lnSpc>
                <a:spcPct val="115000"/>
              </a:lnSpc>
              <a:spcAft>
                <a:spcPts val="1199"/>
              </a:spcAft>
            </a:pPr>
            <a:r>
              <a:rPr b="0" lang="en-US" sz="2400" spc="-1" strike="noStrike">
                <a:solidFill>
                  <a:srgbClr val="808080"/>
                </a:solidFill>
                <a:latin typeface="Arial"/>
                <a:ea typeface="Abadi Extra Light"/>
              </a:rPr>
              <a:t>Each method generates incentives that can affect the behavior of service provides</a:t>
            </a:r>
            <a:endParaRPr b="0" lang="en-US" sz="2400" spc="-1" strike="noStrike">
              <a:latin typeface="Arial"/>
            </a:endParaRPr>
          </a:p>
          <a:p>
            <a:pPr algn="just">
              <a:lnSpc>
                <a:spcPct val="115000"/>
              </a:lnSpc>
              <a:spcAft>
                <a:spcPts val="1199"/>
              </a:spcAft>
            </a:pPr>
            <a:endParaRPr b="0" lang="en-US" sz="2400" spc="-1" strike="noStrike">
              <a:latin typeface="Arial"/>
            </a:endParaRPr>
          </a:p>
          <a:p>
            <a:pPr>
              <a:lnSpc>
                <a:spcPct val="90000"/>
              </a:lnSpc>
              <a:spcBef>
                <a:spcPts val="1001"/>
              </a:spcBef>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658080" y="36504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Purchasing – Passive Vs Strategic </a:t>
            </a:r>
            <a:endParaRPr b="0" lang="en-US" sz="3200" spc="-1" strike="noStrike">
              <a:latin typeface="Arial"/>
            </a:endParaRPr>
          </a:p>
        </p:txBody>
      </p:sp>
      <p:sp>
        <p:nvSpPr>
          <p:cNvPr id="173" name="CustomShape 2"/>
          <p:cNvSpPr/>
          <p:nvPr/>
        </p:nvSpPr>
        <p:spPr>
          <a:xfrm>
            <a:off x="694080" y="1177560"/>
            <a:ext cx="10823760" cy="434844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a:p>
            <a:pPr>
              <a:lnSpc>
                <a:spcPct val="90000"/>
              </a:lnSpc>
              <a:spcBef>
                <a:spcPts val="1001"/>
              </a:spcBef>
            </a:pPr>
            <a:r>
              <a:rPr b="1" lang="en-US" sz="2600" spc="-1" strike="noStrike">
                <a:solidFill>
                  <a:srgbClr val="c9211e"/>
                </a:solidFill>
                <a:latin typeface="Arial"/>
                <a:ea typeface="DejaVu Sans"/>
              </a:rPr>
              <a:t>Passive purchasing</a:t>
            </a:r>
            <a:r>
              <a:rPr b="0" lang="en-US" sz="2600" spc="-1" strike="noStrike">
                <a:solidFill>
                  <a:srgbClr val="808080"/>
                </a:solidFill>
                <a:latin typeface="Arial"/>
                <a:ea typeface="DejaVu Sans"/>
              </a:rPr>
              <a:t> </a:t>
            </a:r>
            <a:r>
              <a:rPr b="1" lang="en-US" sz="2600" spc="-1" strike="noStrike">
                <a:solidFill>
                  <a:srgbClr val="808080"/>
                </a:solidFill>
                <a:latin typeface="Arial"/>
                <a:ea typeface="DejaVu Sans"/>
              </a:rPr>
              <a:t>–</a:t>
            </a:r>
            <a:r>
              <a:rPr b="0" lang="en-US" sz="2600" spc="-1" strike="noStrike">
                <a:solidFill>
                  <a:srgbClr val="808080"/>
                </a:solidFill>
                <a:latin typeface="Arial"/>
                <a:ea typeface="DejaVu Sans"/>
              </a:rPr>
              <a:t> following a pre-determined budget/simply paying bills!</a:t>
            </a:r>
            <a:endParaRPr b="0" lang="en-US" sz="2600" spc="-1" strike="noStrike">
              <a:latin typeface="Arial"/>
            </a:endParaRPr>
          </a:p>
          <a:p>
            <a:pPr>
              <a:lnSpc>
                <a:spcPct val="90000"/>
              </a:lnSpc>
              <a:spcBef>
                <a:spcPts val="1001"/>
              </a:spcBef>
            </a:pPr>
            <a:endParaRPr b="0" lang="en-US" sz="2600" spc="-1" strike="noStrike">
              <a:latin typeface="Arial"/>
            </a:endParaRPr>
          </a:p>
          <a:p>
            <a:pPr>
              <a:lnSpc>
                <a:spcPct val="100000"/>
              </a:lnSpc>
            </a:pPr>
            <a:r>
              <a:rPr b="1" lang="en-US" sz="2600" spc="-1" strike="noStrike">
                <a:solidFill>
                  <a:srgbClr val="c9211e"/>
                </a:solidFill>
                <a:latin typeface="Arial"/>
                <a:ea typeface="DejaVu Sans"/>
              </a:rPr>
              <a:t>Strategic purchasing</a:t>
            </a:r>
            <a:r>
              <a:rPr b="1" lang="en-US" sz="2600" spc="-1" strike="noStrike">
                <a:solidFill>
                  <a:srgbClr val="808080"/>
                </a:solidFill>
                <a:latin typeface="Arial"/>
                <a:ea typeface="DejaVu Sans"/>
              </a:rPr>
              <a:t> – </a:t>
            </a:r>
            <a:r>
              <a:rPr b="0" lang="en-US" sz="2600" spc="-1" strike="noStrike">
                <a:solidFill>
                  <a:srgbClr val="808080"/>
                </a:solidFill>
                <a:latin typeface="Arial"/>
                <a:ea typeface="Abadi Extra Light"/>
              </a:rPr>
              <a:t>involves linking the transfer of funds to providers to their performance or the health needs of the population they serve .</a:t>
            </a:r>
            <a:endParaRPr b="0" lang="en-US" sz="2600" spc="-1" strike="noStrike">
              <a:latin typeface="Arial"/>
            </a:endParaRPr>
          </a:p>
          <a:p>
            <a:pPr>
              <a:lnSpc>
                <a:spcPct val="90000"/>
              </a:lnSpc>
              <a:spcBef>
                <a:spcPts val="1001"/>
              </a:spcBef>
            </a:pP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158400" y="41040"/>
            <a:ext cx="1083240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Health Financing - Purchasing</a:t>
            </a:r>
            <a:endParaRPr b="0" lang="en-US" sz="3200" spc="-1" strike="noStrike">
              <a:latin typeface="Arial"/>
            </a:endParaRPr>
          </a:p>
        </p:txBody>
      </p:sp>
      <p:sp>
        <p:nvSpPr>
          <p:cNvPr id="175" name="CustomShape 2"/>
          <p:cNvSpPr/>
          <p:nvPr/>
        </p:nvSpPr>
        <p:spPr>
          <a:xfrm>
            <a:off x="745560" y="1490760"/>
            <a:ext cx="8405640" cy="468324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p:txBody>
      </p:sp>
      <p:sp>
        <p:nvSpPr>
          <p:cNvPr id="176" name="CustomShape 3"/>
          <p:cNvSpPr/>
          <p:nvPr/>
        </p:nvSpPr>
        <p:spPr>
          <a:xfrm>
            <a:off x="184320" y="1224000"/>
            <a:ext cx="11691720" cy="7993080"/>
          </a:xfrm>
          <a:prstGeom prst="rect">
            <a:avLst/>
          </a:prstGeom>
          <a:noFill/>
          <a:ln>
            <a:noFill/>
          </a:ln>
        </p:spPr>
        <p:style>
          <a:lnRef idx="0"/>
          <a:fillRef idx="0"/>
          <a:effectRef idx="0"/>
          <a:fontRef idx="minor"/>
        </p:style>
        <p:txBody>
          <a:bodyPr lIns="90000" rIns="90000" tIns="45000" bIns="45000">
            <a:spAutoFit/>
          </a:bodyPr>
          <a:p>
            <a:pPr>
              <a:lnSpc>
                <a:spcPct val="120000"/>
              </a:lnSpc>
              <a:spcAft>
                <a:spcPts val="1001"/>
              </a:spcAft>
            </a:pPr>
            <a:r>
              <a:rPr b="1" lang="en-US" sz="2200" spc="-1" strike="noStrike">
                <a:solidFill>
                  <a:srgbClr val="808080"/>
                </a:solidFill>
                <a:latin typeface="Arial"/>
                <a:ea typeface="SimSun"/>
              </a:rPr>
              <a:t>Advocacy Opportunity for Purchasing of Health Services</a:t>
            </a:r>
            <a:endParaRPr b="0" lang="en-US" sz="2200" spc="-1" strike="noStrike">
              <a:latin typeface="Arial"/>
            </a:endParaRPr>
          </a:p>
          <a:p>
            <a:pPr>
              <a:lnSpc>
                <a:spcPct val="120000"/>
              </a:lnSpc>
            </a:pPr>
            <a:endParaRPr b="0" lang="en-US" sz="2200" spc="-1" strike="noStrike">
              <a:latin typeface="Arial"/>
            </a:endParaRPr>
          </a:p>
          <a:p>
            <a:pPr algn="just">
              <a:lnSpc>
                <a:spcPct val="107000"/>
              </a:lnSpc>
            </a:pPr>
            <a:r>
              <a:rPr b="0" lang="en-US" sz="2000" spc="-1" strike="noStrike">
                <a:solidFill>
                  <a:srgbClr val="808080"/>
                </a:solidFill>
                <a:latin typeface="Arial"/>
                <a:ea typeface="Calibri"/>
              </a:rPr>
              <a:t>The predominant purchasing mechanisms (FFS and Line Budgets) are not strategic hence do not incentivize efficiency gains in service delivery. This yields an opportunity for advocacy for alignment of purchasing mechanisms to quality and efficiency - </a:t>
            </a:r>
            <a:r>
              <a:rPr b="1" lang="en-US" sz="2000" spc="-1" strike="noStrike">
                <a:solidFill>
                  <a:srgbClr val="c9211e"/>
                </a:solidFill>
                <a:latin typeface="Arial"/>
                <a:ea typeface="Calibri"/>
              </a:rPr>
              <a:t>Strategic Purchasing</a:t>
            </a:r>
            <a:r>
              <a:rPr b="1" lang="en-US" sz="2000" spc="-1" strike="noStrike">
                <a:solidFill>
                  <a:srgbClr val="808080"/>
                </a:solidFill>
                <a:latin typeface="Arial"/>
                <a:ea typeface="Calibri"/>
              </a:rPr>
              <a:t>.</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gn="just">
              <a:lnSpc>
                <a:spcPct val="120000"/>
              </a:lnSpc>
              <a:spcAft>
                <a:spcPts val="1001"/>
              </a:spcAft>
            </a:pPr>
            <a:r>
              <a:rPr b="0" lang="en-US" sz="2000" spc="-1" strike="noStrike">
                <a:solidFill>
                  <a:srgbClr val="808080"/>
                </a:solidFill>
                <a:latin typeface="Arial"/>
                <a:ea typeface="SimSun"/>
              </a:rPr>
              <a:t>The limited engagement of CSOs and private health providers in the purchasing of commodities for HIV and KP services restricts access to these services. This is further compounded by the bureaucracies within the purchasing systems that engenders in avoidable delays in purchasing. </a:t>
            </a:r>
            <a:endParaRPr b="0" lang="en-US" sz="2000" spc="-1" strike="noStrike">
              <a:latin typeface="Arial"/>
            </a:endParaRPr>
          </a:p>
          <a:p>
            <a:pPr algn="just">
              <a:lnSpc>
                <a:spcPct val="120000"/>
              </a:lnSpc>
              <a:spcAft>
                <a:spcPts val="1001"/>
              </a:spcAft>
            </a:pPr>
            <a:endParaRPr b="0" lang="en-US" sz="2000" spc="-1" strike="noStrike">
              <a:latin typeface="Arial"/>
            </a:endParaRPr>
          </a:p>
          <a:p>
            <a:pPr algn="just">
              <a:lnSpc>
                <a:spcPct val="107000"/>
              </a:lnSpc>
            </a:pPr>
            <a:r>
              <a:rPr b="0" lang="en-US" sz="2000" spc="-1" strike="noStrike">
                <a:solidFill>
                  <a:srgbClr val="808080"/>
                </a:solidFill>
                <a:latin typeface="Arial"/>
                <a:ea typeface="SimSun"/>
              </a:rPr>
              <a:t>UHC EBP - </a:t>
            </a:r>
            <a:r>
              <a:rPr b="0" lang="en-US" sz="2000" spc="-1" strike="noStrike">
                <a:solidFill>
                  <a:srgbClr val="808080"/>
                </a:solidFill>
                <a:latin typeface="Arial"/>
                <a:ea typeface="Arial"/>
              </a:rPr>
              <a:t>The exclusion of HIV &amp; KP specific care in the benefits package provides an opportunity for advocacy for </a:t>
            </a:r>
            <a:r>
              <a:rPr b="1" lang="en-US" sz="2000" spc="-1" strike="noStrike">
                <a:solidFill>
                  <a:srgbClr val="c9211e"/>
                </a:solidFill>
                <a:latin typeface="Arial"/>
                <a:ea typeface="Arial"/>
              </a:rPr>
              <a:t>inclusion</a:t>
            </a:r>
            <a:r>
              <a:rPr b="0" lang="en-US" sz="2000" spc="-1" strike="noStrike">
                <a:solidFill>
                  <a:srgbClr val="808080"/>
                </a:solidFill>
                <a:latin typeface="Arial"/>
                <a:ea typeface="Arial"/>
              </a:rPr>
              <a:t> of some of the KP and HIV services in the </a:t>
            </a:r>
            <a:r>
              <a:rPr b="1" lang="en-US" sz="2000" spc="-1" strike="noStrike">
                <a:solidFill>
                  <a:srgbClr val="c9211e"/>
                </a:solidFill>
                <a:latin typeface="Arial"/>
                <a:ea typeface="Arial"/>
              </a:rPr>
              <a:t>UHC benefits package</a:t>
            </a:r>
            <a:r>
              <a:rPr b="1" lang="en-US" sz="1800" spc="-1" strike="noStrike">
                <a:solidFill>
                  <a:srgbClr val="000000"/>
                </a:solidFill>
                <a:latin typeface="Arial"/>
                <a:ea typeface="Arial"/>
              </a:rPr>
              <a:t>.</a:t>
            </a:r>
            <a:endParaRPr b="0" lang="en-US" sz="1800" spc="-1" strike="noStrike">
              <a:latin typeface="Arial"/>
            </a:endParaRPr>
          </a:p>
          <a:p>
            <a:pPr algn="just">
              <a:lnSpc>
                <a:spcPct val="120000"/>
              </a:lnSpc>
              <a:spcAft>
                <a:spcPts val="1001"/>
              </a:spcAft>
            </a:pPr>
            <a:endParaRPr b="0" lang="en-US" sz="1800" spc="-1" strike="noStrike">
              <a:latin typeface="Arial"/>
            </a:endParaRPr>
          </a:p>
          <a:p>
            <a:pPr algn="just">
              <a:lnSpc>
                <a:spcPct val="120000"/>
              </a:lnSpc>
              <a:spcAft>
                <a:spcPts val="1001"/>
              </a:spcAft>
            </a:pPr>
            <a:endParaRPr b="0" lang="en-US" sz="1800" spc="-1" strike="noStrike">
              <a:latin typeface="Arial"/>
            </a:endParaRPr>
          </a:p>
          <a:p>
            <a:pPr algn="just">
              <a:lnSpc>
                <a:spcPct val="120000"/>
              </a:lnSpc>
              <a:spcAft>
                <a:spcPts val="1001"/>
              </a:spcAft>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2194560" y="365040"/>
            <a:ext cx="9156240" cy="72972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da0812"/>
                </a:solidFill>
                <a:latin typeface="Arial"/>
                <a:ea typeface="DejaVu Sans"/>
              </a:rPr>
              <a:t>Content</a:t>
            </a:r>
            <a:endParaRPr b="0" lang="en-US" sz="3200" spc="-1" strike="noStrike">
              <a:latin typeface="Arial"/>
            </a:endParaRPr>
          </a:p>
        </p:txBody>
      </p:sp>
      <p:sp>
        <p:nvSpPr>
          <p:cNvPr id="121" name="CustomShape 2"/>
          <p:cNvSpPr/>
          <p:nvPr/>
        </p:nvSpPr>
        <p:spPr>
          <a:xfrm>
            <a:off x="2188440" y="1451880"/>
            <a:ext cx="7466400" cy="716760"/>
          </a:xfrm>
          <a:prstGeom prst="rect">
            <a:avLst/>
          </a:prstGeom>
          <a:solidFill>
            <a:srgbClr val="595959"/>
          </a:solidFill>
          <a:ln/>
          <a:effectLst>
            <a:outerShdw algn="tl" blurRad="50800" dir="2700000" dist="37674" rotWithShape="0">
              <a:srgbClr val="000000">
                <a:alpha val="40000"/>
              </a:srgbClr>
            </a:outerShdw>
          </a:effectLst>
        </p:spPr>
        <p:style>
          <a:lnRef idx="3">
            <a:schemeClr val="lt1"/>
          </a:lnRef>
          <a:fillRef idx="1">
            <a:schemeClr val="accent2"/>
          </a:fillRef>
          <a:effectRef idx="1">
            <a:schemeClr val="accent2"/>
          </a:effectRef>
          <a:fontRef idx="minor"/>
        </p:style>
        <p:txBody>
          <a:bodyPr lIns="90000" rIns="90000" tIns="45000" bIns="45000" anchor="ctr">
            <a:noAutofit/>
          </a:bodyPr>
          <a:p>
            <a:pPr>
              <a:lnSpc>
                <a:spcPct val="100000"/>
              </a:lnSpc>
            </a:pPr>
            <a:r>
              <a:rPr b="0" lang="en-US" sz="3200" spc="-1" strike="noStrike">
                <a:solidFill>
                  <a:srgbClr val="ffffff"/>
                </a:solidFill>
                <a:latin typeface="Franklin Gothic Demi Cond"/>
                <a:ea typeface="DejaVu Sans"/>
              </a:rPr>
              <a:t> </a:t>
            </a:r>
            <a:r>
              <a:rPr b="0" lang="en-US" sz="3200" spc="-1" strike="noStrike">
                <a:solidFill>
                  <a:srgbClr val="ffffff"/>
                </a:solidFill>
                <a:latin typeface="Arial"/>
                <a:ea typeface="DejaVu Sans"/>
              </a:rPr>
              <a:t>Health financing</a:t>
            </a:r>
            <a:endParaRPr b="0" lang="en-US" sz="3200" spc="-1" strike="noStrike">
              <a:latin typeface="Arial"/>
            </a:endParaRPr>
          </a:p>
        </p:txBody>
      </p:sp>
      <p:sp>
        <p:nvSpPr>
          <p:cNvPr id="122" name="CustomShape 3"/>
          <p:cNvSpPr/>
          <p:nvPr/>
        </p:nvSpPr>
        <p:spPr>
          <a:xfrm>
            <a:off x="2194560" y="2425320"/>
            <a:ext cx="7466400" cy="716760"/>
          </a:xfrm>
          <a:prstGeom prst="rect">
            <a:avLst/>
          </a:prstGeom>
          <a:solidFill>
            <a:schemeClr val="accent6">
              <a:lumMod val="60000"/>
              <a:lumOff val="40000"/>
            </a:schemeClr>
          </a:solidFill>
          <a:ln/>
          <a:effectLst>
            <a:outerShdw algn="tl" blurRad="50800" dir="2700000" dist="37674" rotWithShape="0">
              <a:srgbClr val="000000">
                <a:alpha val="40000"/>
              </a:srgbClr>
            </a:outerShdw>
          </a:effectLst>
        </p:spPr>
        <p:style>
          <a:lnRef idx="3">
            <a:schemeClr val="lt1"/>
          </a:lnRef>
          <a:fillRef idx="1">
            <a:schemeClr val="accent2"/>
          </a:fillRef>
          <a:effectRef idx="1">
            <a:schemeClr val="accent2"/>
          </a:effectRef>
          <a:fontRef idx="minor"/>
        </p:style>
        <p:txBody>
          <a:bodyPr lIns="90000" rIns="90000" tIns="45000" bIns="45000" anchor="ctr">
            <a:noAutofit/>
          </a:bodyPr>
          <a:p>
            <a:pPr>
              <a:lnSpc>
                <a:spcPct val="100000"/>
              </a:lnSpc>
            </a:pPr>
            <a:r>
              <a:rPr b="0" lang="en-US" sz="3200" spc="-1" strike="noStrike">
                <a:solidFill>
                  <a:srgbClr val="ffffff"/>
                </a:solidFill>
                <a:latin typeface="Franklin Gothic Demi Cond"/>
                <a:ea typeface="DejaVu Sans"/>
              </a:rPr>
              <a:t>Functions of health financing</a:t>
            </a:r>
            <a:endParaRPr b="0" lang="en-US" sz="3200" spc="-1" strike="noStrike">
              <a:latin typeface="Arial"/>
            </a:endParaRPr>
          </a:p>
        </p:txBody>
      </p:sp>
      <p:sp>
        <p:nvSpPr>
          <p:cNvPr id="123" name="CustomShape 4"/>
          <p:cNvSpPr/>
          <p:nvPr/>
        </p:nvSpPr>
        <p:spPr>
          <a:xfrm>
            <a:off x="2194560" y="3398760"/>
            <a:ext cx="7466400" cy="716760"/>
          </a:xfrm>
          <a:prstGeom prst="rect">
            <a:avLst/>
          </a:prstGeom>
          <a:solidFill>
            <a:srgbClr val="595959"/>
          </a:solidFill>
          <a:ln/>
          <a:effectLst>
            <a:outerShdw algn="tl" blurRad="50800" dir="2700000" dist="37674" rotWithShape="0">
              <a:srgbClr val="000000">
                <a:alpha val="40000"/>
              </a:srgbClr>
            </a:outerShdw>
          </a:effectLst>
        </p:spPr>
        <p:style>
          <a:lnRef idx="3">
            <a:schemeClr val="lt1"/>
          </a:lnRef>
          <a:fillRef idx="1">
            <a:schemeClr val="accent2"/>
          </a:fillRef>
          <a:effectRef idx="1">
            <a:schemeClr val="accent2"/>
          </a:effectRef>
          <a:fontRef idx="minor"/>
        </p:style>
        <p:txBody>
          <a:bodyPr lIns="90000" rIns="90000" tIns="45000" bIns="45000" anchor="ctr">
            <a:noAutofit/>
          </a:bodyPr>
          <a:p>
            <a:pPr>
              <a:lnSpc>
                <a:spcPct val="100000"/>
              </a:lnSpc>
            </a:pPr>
            <a:r>
              <a:rPr b="0" lang="en-US" sz="3200" spc="-1" strike="noStrike">
                <a:solidFill>
                  <a:srgbClr val="ffffff"/>
                </a:solidFill>
                <a:latin typeface="Arial"/>
                <a:ea typeface="DejaVu Sans"/>
              </a:rPr>
              <a:t>Challenges &amp; Opportunities</a:t>
            </a:r>
            <a:endParaRPr b="0" lang="en-US" sz="3200" spc="-1" strike="noStrike">
              <a:latin typeface="Arial"/>
            </a:endParaRPr>
          </a:p>
        </p:txBody>
      </p:sp>
      <p:pic>
        <p:nvPicPr>
          <p:cNvPr id="124" name="Graphic 3" descr="Single gear"/>
          <p:cNvPicPr/>
          <p:nvPr/>
        </p:nvPicPr>
        <p:blipFill>
          <a:blip r:embed="rId1">
            <a:grayscl/>
            <a:alphaModFix amt="53000"/>
          </a:blip>
          <a:stretch/>
        </p:blipFill>
        <p:spPr>
          <a:xfrm>
            <a:off x="883440" y="1355400"/>
            <a:ext cx="910080" cy="910080"/>
          </a:xfrm>
          <a:prstGeom prst="rect">
            <a:avLst/>
          </a:prstGeom>
          <a:ln>
            <a:noFill/>
          </a:ln>
          <a:effectLst>
            <a:outerShdw algn="tl" blurRad="50800" dir="2700000" dist="37674" rotWithShape="0">
              <a:srgbClr val="000000">
                <a:alpha val="40000"/>
              </a:srgbClr>
            </a:outerShdw>
          </a:effectLst>
        </p:spPr>
      </p:pic>
      <p:pic>
        <p:nvPicPr>
          <p:cNvPr id="125" name="Graphic 5" descr="Lightbulb and gear"/>
          <p:cNvPicPr/>
          <p:nvPr/>
        </p:nvPicPr>
        <p:blipFill>
          <a:blip r:embed="rId2">
            <a:grayscl/>
            <a:alphaModFix amt="53000"/>
          </a:blip>
          <a:stretch/>
        </p:blipFill>
        <p:spPr>
          <a:xfrm>
            <a:off x="851400" y="2328840"/>
            <a:ext cx="910080" cy="910080"/>
          </a:xfrm>
          <a:prstGeom prst="rect">
            <a:avLst/>
          </a:prstGeom>
          <a:ln>
            <a:noFill/>
          </a:ln>
          <a:effectLst>
            <a:outerShdw algn="tl" blurRad="50800" dir="0" dist="0" rotWithShape="0">
              <a:srgbClr val="000000">
                <a:alpha val="40000"/>
              </a:srgbClr>
            </a:outerShdw>
          </a:effectLst>
        </p:spPr>
      </p:pic>
      <p:pic>
        <p:nvPicPr>
          <p:cNvPr id="126" name="Graphic 7" descr="Single gear"/>
          <p:cNvPicPr/>
          <p:nvPr/>
        </p:nvPicPr>
        <p:blipFill>
          <a:blip r:embed="rId3">
            <a:grayscl/>
            <a:alphaModFix amt="53000"/>
          </a:blip>
          <a:stretch/>
        </p:blipFill>
        <p:spPr>
          <a:xfrm>
            <a:off x="851400" y="3302280"/>
            <a:ext cx="910080" cy="910080"/>
          </a:xfrm>
          <a:prstGeom prst="rect">
            <a:avLst/>
          </a:prstGeom>
          <a:ln>
            <a:noFill/>
          </a:ln>
          <a:effectLst>
            <a:outerShdw algn="tl" blurRad="50800" dir="2700000" dist="37674" rotWithShape="0">
              <a:srgbClr val="000000">
                <a:alpha val="40000"/>
              </a:srgbClr>
            </a:outerShdw>
          </a:effectLst>
        </p:spPr>
      </p:pic>
      <p:sp>
        <p:nvSpPr>
          <p:cNvPr id="127" name="CustomShape 5"/>
          <p:cNvSpPr/>
          <p:nvPr/>
        </p:nvSpPr>
        <p:spPr>
          <a:xfrm>
            <a:off x="2207880" y="2438640"/>
            <a:ext cx="7466400" cy="716760"/>
          </a:xfrm>
          <a:prstGeom prst="rect">
            <a:avLst/>
          </a:prstGeom>
          <a:solidFill>
            <a:schemeClr val="accent6">
              <a:lumMod val="60000"/>
              <a:lumOff val="40000"/>
            </a:schemeClr>
          </a:solidFill>
          <a:ln/>
          <a:effectLst>
            <a:outerShdw algn="tl" blurRad="50800" dir="2700000" dist="37674" rotWithShape="0">
              <a:srgbClr val="000000">
                <a:alpha val="40000"/>
              </a:srgbClr>
            </a:outerShdw>
          </a:effectLst>
        </p:spPr>
        <p:style>
          <a:lnRef idx="3">
            <a:schemeClr val="lt1"/>
          </a:lnRef>
          <a:fillRef idx="1">
            <a:schemeClr val="accent2"/>
          </a:fillRef>
          <a:effectRef idx="1">
            <a:schemeClr val="accent2"/>
          </a:effectRef>
          <a:fontRef idx="minor"/>
        </p:style>
        <p:txBody>
          <a:bodyPr lIns="90000" rIns="90000" tIns="45000" bIns="45000" anchor="ctr">
            <a:noAutofit/>
          </a:bodyPr>
          <a:p>
            <a:pPr>
              <a:lnSpc>
                <a:spcPct val="100000"/>
              </a:lnSpc>
            </a:pPr>
            <a:r>
              <a:rPr b="0" lang="en-US" sz="3200" spc="-1" strike="noStrike">
                <a:solidFill>
                  <a:srgbClr val="ffffff"/>
                </a:solidFill>
                <a:latin typeface="Franklin Gothic Demi Cond"/>
                <a:ea typeface="DejaVu Sans"/>
              </a:rPr>
              <a:t>Functions of health financing</a:t>
            </a:r>
            <a:endParaRPr b="0" lang="en-US" sz="3200" spc="-1" strike="noStrike">
              <a:latin typeface="Arial"/>
            </a:endParaRPr>
          </a:p>
        </p:txBody>
      </p:sp>
      <p:sp>
        <p:nvSpPr>
          <p:cNvPr id="128" name="CustomShape 6"/>
          <p:cNvSpPr/>
          <p:nvPr/>
        </p:nvSpPr>
        <p:spPr>
          <a:xfrm>
            <a:off x="2207880" y="2438640"/>
            <a:ext cx="7466400" cy="716760"/>
          </a:xfrm>
          <a:prstGeom prst="rect">
            <a:avLst/>
          </a:prstGeom>
          <a:solidFill>
            <a:schemeClr val="accent6">
              <a:lumMod val="60000"/>
              <a:lumOff val="40000"/>
            </a:schemeClr>
          </a:solidFill>
          <a:ln/>
          <a:effectLst>
            <a:outerShdw algn="tl" blurRad="50800" dir="2700000" dist="37674" rotWithShape="0">
              <a:srgbClr val="000000">
                <a:alpha val="40000"/>
              </a:srgbClr>
            </a:outerShdw>
          </a:effectLst>
        </p:spPr>
        <p:style>
          <a:lnRef idx="3">
            <a:schemeClr val="lt1"/>
          </a:lnRef>
          <a:fillRef idx="1">
            <a:schemeClr val="accent2"/>
          </a:fillRef>
          <a:effectRef idx="1">
            <a:schemeClr val="accent2"/>
          </a:effectRef>
          <a:fontRef idx="minor"/>
        </p:style>
        <p:txBody>
          <a:bodyPr lIns="90000" rIns="90000" tIns="45000" bIns="45000" anchor="ctr">
            <a:noAutofit/>
          </a:bodyPr>
          <a:p>
            <a:pPr>
              <a:lnSpc>
                <a:spcPct val="100000"/>
              </a:lnSpc>
            </a:pPr>
            <a:r>
              <a:rPr b="0" lang="en-US" sz="3200" spc="-1" strike="noStrike">
                <a:solidFill>
                  <a:srgbClr val="ffffff"/>
                </a:solidFill>
                <a:latin typeface="Franklin Gothic Demi Cond"/>
                <a:ea typeface="DejaVu Sans"/>
              </a:rPr>
              <a:t>Functions of health financing</a:t>
            </a:r>
            <a:endParaRPr b="0" lang="en-US" sz="3200" spc="-1" strike="noStrike">
              <a:latin typeface="Arial"/>
            </a:endParaRPr>
          </a:p>
        </p:txBody>
      </p:sp>
      <p:sp>
        <p:nvSpPr>
          <p:cNvPr id="129" name="CustomShape 7"/>
          <p:cNvSpPr/>
          <p:nvPr/>
        </p:nvSpPr>
        <p:spPr>
          <a:xfrm>
            <a:off x="2207880" y="2438640"/>
            <a:ext cx="7466400" cy="716760"/>
          </a:xfrm>
          <a:prstGeom prst="rect">
            <a:avLst/>
          </a:prstGeom>
          <a:solidFill>
            <a:srgbClr val="8cd6b1"/>
          </a:solidFill>
          <a:ln/>
          <a:effectLst>
            <a:outerShdw algn="tl" blurRad="50800" dir="2700000" dist="37674" rotWithShape="0">
              <a:srgbClr val="000000">
                <a:alpha val="40000"/>
              </a:srgbClr>
            </a:outerShdw>
          </a:effectLst>
        </p:spPr>
        <p:style>
          <a:lnRef idx="3">
            <a:schemeClr val="lt1"/>
          </a:lnRef>
          <a:fillRef idx="1">
            <a:schemeClr val="accent2"/>
          </a:fillRef>
          <a:effectRef idx="1">
            <a:schemeClr val="accent2"/>
          </a:effectRef>
          <a:fontRef idx="minor"/>
        </p:style>
        <p:txBody>
          <a:bodyPr lIns="90000" rIns="90000" tIns="45000" bIns="45000" anchor="ctr">
            <a:noAutofit/>
          </a:bodyPr>
          <a:p>
            <a:pPr>
              <a:lnSpc>
                <a:spcPct val="100000"/>
              </a:lnSpc>
            </a:pPr>
            <a:r>
              <a:rPr b="0" lang="en-US" sz="3200" spc="-1" strike="noStrike">
                <a:solidFill>
                  <a:srgbClr val="ffffff"/>
                </a:solidFill>
                <a:latin typeface="Arial"/>
                <a:ea typeface="DejaVu Sans"/>
              </a:rPr>
              <a:t>Functions of health financing</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720000" y="312480"/>
            <a:ext cx="8632440" cy="13413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en-US" sz="3200" spc="-1" strike="noStrike">
                <a:solidFill>
                  <a:srgbClr val="c9211e"/>
                </a:solidFill>
                <a:latin typeface="Arial"/>
                <a:ea typeface="DejaVu Sans"/>
              </a:rPr>
              <a:t>Health Financing – Sources of information</a:t>
            </a:r>
            <a:br/>
            <a:endParaRPr b="0" lang="en-US" sz="3200" spc="-1" strike="noStrike">
              <a:latin typeface="Arial"/>
            </a:endParaRPr>
          </a:p>
        </p:txBody>
      </p:sp>
      <p:sp>
        <p:nvSpPr>
          <p:cNvPr id="178" name="CustomShape 2"/>
          <p:cNvSpPr/>
          <p:nvPr/>
        </p:nvSpPr>
        <p:spPr>
          <a:xfrm>
            <a:off x="745560" y="1490760"/>
            <a:ext cx="8405640" cy="468324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p:txBody>
      </p:sp>
      <p:sp>
        <p:nvSpPr>
          <p:cNvPr id="179" name="CustomShape 3"/>
          <p:cNvSpPr/>
          <p:nvPr/>
        </p:nvSpPr>
        <p:spPr>
          <a:xfrm>
            <a:off x="745560" y="1643400"/>
            <a:ext cx="8557920" cy="4558680"/>
          </a:xfrm>
          <a:prstGeom prst="rect">
            <a:avLst/>
          </a:prstGeom>
          <a:noFill/>
          <a:ln>
            <a:noFill/>
          </a:ln>
        </p:spPr>
        <p:style>
          <a:lnRef idx="0"/>
          <a:fillRef idx="0"/>
          <a:effectRef idx="0"/>
          <a:fontRef idx="minor"/>
        </p:style>
        <p:txBody>
          <a:bodyPr lIns="90000" rIns="90000" tIns="45000" bIns="45000">
            <a:noAutofit/>
          </a:bodyPr>
          <a:p>
            <a:pPr marL="228600" indent="-225720">
              <a:lnSpc>
                <a:spcPct val="90000"/>
              </a:lnSpc>
              <a:spcBef>
                <a:spcPts val="1001"/>
              </a:spcBef>
              <a:buClr>
                <a:srgbClr val="c9211e"/>
              </a:buClr>
              <a:buFont typeface="Arial"/>
              <a:buChar char="•"/>
            </a:pPr>
            <a:r>
              <a:rPr b="0" lang="en-US" sz="2600" spc="-1" strike="noStrike">
                <a:solidFill>
                  <a:srgbClr val="808080"/>
                </a:solidFill>
                <a:latin typeface="Arial"/>
                <a:ea typeface="DejaVu Sans"/>
              </a:rPr>
              <a:t>National Health Accounts (2015/16)</a:t>
            </a:r>
            <a:endParaRPr b="0" lang="en-US" sz="2600" spc="-1" strike="noStrike">
              <a:latin typeface="Arial"/>
            </a:endParaRPr>
          </a:p>
          <a:p>
            <a:pPr>
              <a:lnSpc>
                <a:spcPct val="90000"/>
              </a:lnSpc>
              <a:spcBef>
                <a:spcPts val="1001"/>
              </a:spcBef>
            </a:pPr>
            <a:endParaRPr b="0" lang="en-US" sz="2600" spc="-1" strike="noStrike">
              <a:latin typeface="Arial"/>
            </a:endParaRPr>
          </a:p>
          <a:p>
            <a:pPr marL="228600" indent="-225720">
              <a:lnSpc>
                <a:spcPct val="90000"/>
              </a:lnSpc>
              <a:spcBef>
                <a:spcPts val="1001"/>
              </a:spcBef>
              <a:buClr>
                <a:srgbClr val="c9211e"/>
              </a:buClr>
              <a:buFont typeface="Arial"/>
              <a:buChar char="•"/>
            </a:pPr>
            <a:r>
              <a:rPr b="0" lang="en-US" sz="2600" spc="-1" strike="noStrike">
                <a:solidFill>
                  <a:srgbClr val="808080"/>
                </a:solidFill>
                <a:latin typeface="Arial"/>
                <a:ea typeface="DejaVu Sans"/>
              </a:rPr>
              <a:t>Household expenditure and utilization surveys eg KHHEUS 2018</a:t>
            </a:r>
            <a:endParaRPr b="0" lang="en-US" sz="2600" spc="-1" strike="noStrike">
              <a:latin typeface="Arial"/>
            </a:endParaRPr>
          </a:p>
          <a:p>
            <a:pPr>
              <a:lnSpc>
                <a:spcPct val="90000"/>
              </a:lnSpc>
              <a:spcBef>
                <a:spcPts val="1001"/>
              </a:spcBef>
            </a:pPr>
            <a:endParaRPr b="0" lang="en-US" sz="2600" spc="-1" strike="noStrike">
              <a:latin typeface="Arial"/>
            </a:endParaRPr>
          </a:p>
          <a:p>
            <a:pPr marL="228600" indent="-225720">
              <a:lnSpc>
                <a:spcPct val="90000"/>
              </a:lnSpc>
              <a:spcBef>
                <a:spcPts val="1001"/>
              </a:spcBef>
              <a:buClr>
                <a:srgbClr val="c9211e"/>
              </a:buClr>
              <a:buFont typeface="Arial"/>
              <a:buChar char="•"/>
            </a:pPr>
            <a:r>
              <a:rPr b="0" lang="en-US" sz="2600" spc="-1" strike="noStrike">
                <a:solidFill>
                  <a:srgbClr val="808080"/>
                </a:solidFill>
                <a:latin typeface="Arial"/>
                <a:ea typeface="DejaVu Sans"/>
              </a:rPr>
              <a:t>Health insurance enrollment records</a:t>
            </a:r>
            <a:endParaRPr b="0" lang="en-US" sz="2600" spc="-1" strike="noStrike">
              <a:latin typeface="Arial"/>
            </a:endParaRPr>
          </a:p>
          <a:p>
            <a:pPr>
              <a:lnSpc>
                <a:spcPct val="90000"/>
              </a:lnSpc>
              <a:spcBef>
                <a:spcPts val="1001"/>
              </a:spcBef>
            </a:pPr>
            <a:endParaRPr b="0" lang="en-US" sz="2600" spc="-1" strike="noStrike">
              <a:latin typeface="Arial"/>
            </a:endParaRPr>
          </a:p>
          <a:p>
            <a:pPr marL="228600" indent="-225720">
              <a:lnSpc>
                <a:spcPct val="90000"/>
              </a:lnSpc>
              <a:spcBef>
                <a:spcPts val="1001"/>
              </a:spcBef>
              <a:buClr>
                <a:srgbClr val="c9211e"/>
              </a:buClr>
              <a:buFont typeface="Arial"/>
              <a:buChar char="•"/>
            </a:pPr>
            <a:r>
              <a:rPr b="0" lang="en-US" sz="2600" spc="-1" strike="noStrike">
                <a:solidFill>
                  <a:srgbClr val="808080"/>
                </a:solidFill>
                <a:latin typeface="Arial"/>
                <a:ea typeface="DejaVu Sans"/>
              </a:rPr>
              <a:t>Government expenditure accounts</a:t>
            </a:r>
            <a:endParaRPr b="0" lang="en-US" sz="2600" spc="-1" strike="noStrike">
              <a:latin typeface="Arial"/>
            </a:endParaRPr>
          </a:p>
          <a:p>
            <a:pPr>
              <a:lnSpc>
                <a:spcPct val="90000"/>
              </a:lnSpc>
              <a:spcBef>
                <a:spcPts val="1001"/>
              </a:spcBef>
            </a:pPr>
            <a:endParaRPr b="0" lang="en-US" sz="2600" spc="-1" strike="noStrike">
              <a:latin typeface="Arial"/>
            </a:endParaRPr>
          </a:p>
          <a:p>
            <a:pPr marL="228600" indent="-225720">
              <a:lnSpc>
                <a:spcPct val="90000"/>
              </a:lnSpc>
              <a:spcBef>
                <a:spcPts val="1001"/>
              </a:spcBef>
              <a:buClr>
                <a:srgbClr val="c9211e"/>
              </a:buClr>
              <a:buFont typeface="Arial"/>
              <a:buChar char="•"/>
            </a:pPr>
            <a:r>
              <a:rPr b="0" lang="en-US" sz="2600" spc="-1" strike="noStrike">
                <a:solidFill>
                  <a:srgbClr val="808080"/>
                </a:solidFill>
                <a:latin typeface="Arial"/>
                <a:ea typeface="DejaVu Sans"/>
              </a:rPr>
              <a:t>Audit records</a:t>
            </a:r>
            <a:endParaRPr b="0" lang="en-US" sz="2600" spc="-1" strike="noStrike">
              <a:latin typeface="Arial"/>
            </a:endParaRPr>
          </a:p>
          <a:p>
            <a:pPr>
              <a:lnSpc>
                <a:spcPct val="90000"/>
              </a:lnSpc>
              <a:spcBef>
                <a:spcPts val="1001"/>
              </a:spcBef>
            </a:pP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CustomShape 1"/>
          <p:cNvSpPr/>
          <p:nvPr/>
        </p:nvSpPr>
        <p:spPr>
          <a:xfrm>
            <a:off x="0" y="0"/>
            <a:ext cx="6079320" cy="685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81" name="CustomShape 2"/>
          <p:cNvSpPr/>
          <p:nvPr/>
        </p:nvSpPr>
        <p:spPr>
          <a:xfrm>
            <a:off x="0" y="0"/>
            <a:ext cx="12189240" cy="6855120"/>
          </a:xfrm>
          <a:prstGeom prst="rect">
            <a:avLst/>
          </a:prstGeom>
          <a:gradFill rotWithShape="0">
            <a:gsLst>
              <a:gs pos="0">
                <a:srgbClr val="c9211e"/>
              </a:gs>
              <a:gs pos="100000">
                <a:srgbClr val="253848"/>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182" name="Picture 13" descr=""/>
          <p:cNvPicPr/>
          <p:nvPr/>
        </p:nvPicPr>
        <p:blipFill>
          <a:blip r:embed="rId1"/>
          <a:stretch/>
        </p:blipFill>
        <p:spPr>
          <a:xfrm>
            <a:off x="0" y="0"/>
            <a:ext cx="12189240" cy="6855120"/>
          </a:xfrm>
          <a:prstGeom prst="rect">
            <a:avLst/>
          </a:prstGeom>
          <a:ln>
            <a:noFill/>
          </a:ln>
        </p:spPr>
      </p:pic>
      <p:sp>
        <p:nvSpPr>
          <p:cNvPr id="183" name="CustomShape 3"/>
          <p:cNvSpPr/>
          <p:nvPr/>
        </p:nvSpPr>
        <p:spPr>
          <a:xfrm>
            <a:off x="628920" y="2103120"/>
            <a:ext cx="4214880" cy="2757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en-US" sz="4400" spc="-1" strike="noStrike">
                <a:solidFill>
                  <a:srgbClr val="ffffff"/>
                </a:solidFill>
                <a:latin typeface="Arial"/>
                <a:ea typeface="DejaVu Sans"/>
              </a:rPr>
              <a:t>Key Message</a:t>
            </a:r>
            <a:endParaRPr b="0" lang="en-US" sz="4400" spc="-1" strike="noStrike">
              <a:latin typeface="Arial"/>
            </a:endParaRPr>
          </a:p>
        </p:txBody>
      </p:sp>
      <p:sp>
        <p:nvSpPr>
          <p:cNvPr id="184" name="CustomShape 4"/>
          <p:cNvSpPr/>
          <p:nvPr/>
        </p:nvSpPr>
        <p:spPr>
          <a:xfrm>
            <a:off x="6408000" y="2132640"/>
            <a:ext cx="5037840" cy="2589840"/>
          </a:xfrm>
          <a:prstGeom prst="rect">
            <a:avLst/>
          </a:prstGeom>
          <a:solidFill>
            <a:srgbClr val="8cd6b1"/>
          </a:solidFill>
          <a:ln>
            <a:noFill/>
          </a:ln>
        </p:spPr>
        <p:style>
          <a:lnRef idx="0"/>
          <a:fillRef idx="0"/>
          <a:effectRef idx="0"/>
          <a:fontRef idx="minor"/>
        </p:style>
        <p:txBody>
          <a:bodyPr lIns="90000" rIns="90000" tIns="45000" bIns="45000" anchor="ctr">
            <a:normAutofit/>
          </a:bodyPr>
          <a:p>
            <a:pPr>
              <a:lnSpc>
                <a:spcPct val="90000"/>
              </a:lnSpc>
              <a:spcBef>
                <a:spcPts val="1001"/>
              </a:spcBef>
            </a:pPr>
            <a:endParaRPr b="0" lang="en-US" sz="1800" spc="-1" strike="noStrike">
              <a:latin typeface="Arial"/>
            </a:endParaRPr>
          </a:p>
          <a:p>
            <a:pPr>
              <a:lnSpc>
                <a:spcPct val="90000"/>
              </a:lnSpc>
              <a:spcBef>
                <a:spcPts val="1001"/>
              </a:spcBef>
            </a:pPr>
            <a:r>
              <a:rPr b="1" lang="en-US" sz="2800" spc="-1" strike="noStrike">
                <a:solidFill>
                  <a:srgbClr val="ffffff"/>
                </a:solidFill>
                <a:latin typeface="Arial"/>
                <a:ea typeface="DejaVu Sans"/>
              </a:rPr>
              <a:t>Need to protect the poor and other vulnerable groups (KP and AGYW) in health financing policies</a:t>
            </a:r>
            <a:endParaRPr b="0" lang="en-US" sz="2800" spc="-1" strike="noStrike">
              <a:latin typeface="Arial"/>
            </a:endParaRPr>
          </a:p>
          <a:p>
            <a:pPr>
              <a:lnSpc>
                <a:spcPct val="90000"/>
              </a:lnSpc>
              <a:spcBef>
                <a:spcPts val="1001"/>
              </a:spcBef>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1018080" y="36504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Exercises</a:t>
            </a:r>
            <a:endParaRPr b="0" lang="en-US" sz="3200" spc="-1" strike="noStrike">
              <a:latin typeface="Arial"/>
            </a:endParaRPr>
          </a:p>
        </p:txBody>
      </p:sp>
      <p:sp>
        <p:nvSpPr>
          <p:cNvPr id="186" name="CustomShape 2"/>
          <p:cNvSpPr/>
          <p:nvPr/>
        </p:nvSpPr>
        <p:spPr>
          <a:xfrm>
            <a:off x="838080" y="1825560"/>
            <a:ext cx="10512720" cy="434844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endParaRPr b="0" lang="en-US" sz="1800" spc="-1" strike="noStrike">
              <a:latin typeface="Arial"/>
            </a:endParaRPr>
          </a:p>
          <a:p>
            <a:pPr marL="228600" indent="-225720">
              <a:lnSpc>
                <a:spcPct val="90000"/>
              </a:lnSpc>
              <a:spcBef>
                <a:spcPts val="1001"/>
              </a:spcBef>
              <a:buClr>
                <a:srgbClr val="c9211e"/>
              </a:buClr>
              <a:buFont typeface="Arial"/>
              <a:buChar char="•"/>
            </a:pPr>
            <a:r>
              <a:rPr b="0" lang="en-US" sz="2800" spc="-1" strike="noStrike">
                <a:solidFill>
                  <a:srgbClr val="808080"/>
                </a:solidFill>
                <a:latin typeface="Arial"/>
                <a:ea typeface="DejaVu Sans"/>
              </a:rPr>
              <a:t>Discuss the main sources of public health care funding, their advantages and disadvantages.</a:t>
            </a: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endParaRPr b="0" lang="en-US" sz="2800" spc="-1" strike="noStrike">
              <a:latin typeface="Arial"/>
            </a:endParaRPr>
          </a:p>
          <a:p>
            <a:pPr marL="228600" indent="-225720">
              <a:lnSpc>
                <a:spcPct val="90000"/>
              </a:lnSpc>
              <a:spcBef>
                <a:spcPts val="1001"/>
              </a:spcBef>
              <a:buClr>
                <a:srgbClr val="c9211e"/>
              </a:buClr>
              <a:buFont typeface="Arial"/>
              <a:buChar char="•"/>
            </a:pPr>
            <a:r>
              <a:rPr b="0" lang="en-US" sz="2800" spc="-1" strike="noStrike">
                <a:solidFill>
                  <a:srgbClr val="808080"/>
                </a:solidFill>
                <a:latin typeface="Arial"/>
                <a:ea typeface="DejaVu Sans"/>
              </a:rPr>
              <a:t>Discuss the main sources of private health care funding, their advantages and disadvantages.</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838080" y="365040"/>
            <a:ext cx="10512720" cy="1322640"/>
          </a:xfrm>
          <a:prstGeom prst="rect">
            <a:avLst/>
          </a:prstGeom>
          <a:noFill/>
          <a:ln>
            <a:noFill/>
          </a:ln>
        </p:spPr>
        <p:style>
          <a:lnRef idx="0"/>
          <a:fillRef idx="0"/>
          <a:effectRef idx="0"/>
          <a:fontRef idx="minor"/>
        </p:style>
      </p:sp>
      <p:sp>
        <p:nvSpPr>
          <p:cNvPr id="188" name="CustomShape 2"/>
          <p:cNvSpPr/>
          <p:nvPr/>
        </p:nvSpPr>
        <p:spPr>
          <a:xfrm>
            <a:off x="4858560" y="862920"/>
            <a:ext cx="4559760" cy="5450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ZA" sz="3200" spc="-1" strike="noStrike">
                <a:solidFill>
                  <a:srgbClr val="c9211e"/>
                </a:solidFill>
                <a:latin typeface="Arial"/>
                <a:ea typeface="DejaVu Sans"/>
              </a:rPr>
              <a:t>Questions &amp; Feedback</a:t>
            </a:r>
            <a:endParaRPr b="0" lang="en-US" sz="3200" spc="-1" strike="noStrike">
              <a:latin typeface="Arial"/>
            </a:endParaRPr>
          </a:p>
        </p:txBody>
      </p:sp>
      <p:pic>
        <p:nvPicPr>
          <p:cNvPr id="189" name="" descr=""/>
          <p:cNvPicPr/>
          <p:nvPr/>
        </p:nvPicPr>
        <p:blipFill>
          <a:blip r:embed="rId1"/>
          <a:stretch/>
        </p:blipFill>
        <p:spPr>
          <a:xfrm>
            <a:off x="399960" y="898560"/>
            <a:ext cx="4350960" cy="577908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2197440" y="457200"/>
            <a:ext cx="4020480" cy="120528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1" lang="en-US" sz="2000" spc="-1" strike="noStrike">
                <a:solidFill>
                  <a:srgbClr val="c9211e"/>
                </a:solidFill>
                <a:latin typeface="Franklin Gothic Demi Cond"/>
                <a:ea typeface="DejaVu Sans"/>
              </a:rPr>
              <a:t>Dr. Lizah Mwangi</a:t>
            </a:r>
            <a:endParaRPr b="0" lang="en-US" sz="2000" spc="-1" strike="noStrike">
              <a:latin typeface="Arial"/>
            </a:endParaRPr>
          </a:p>
          <a:p>
            <a:pPr>
              <a:lnSpc>
                <a:spcPct val="90000"/>
              </a:lnSpc>
              <a:spcBef>
                <a:spcPts val="1001"/>
              </a:spcBef>
            </a:pPr>
            <a:r>
              <a:rPr b="1" lang="en-US" sz="2000" spc="-1" strike="noStrike">
                <a:solidFill>
                  <a:srgbClr val="c9211e"/>
                </a:solidFill>
                <a:latin typeface="Franklin Gothic Demi Cond"/>
                <a:ea typeface="DejaVu Sans"/>
              </a:rPr>
              <a:t>MSc Health Economics</a:t>
            </a:r>
            <a:endParaRPr b="0" lang="en-US" sz="2000" spc="-1" strike="noStrike">
              <a:latin typeface="Arial"/>
            </a:endParaRPr>
          </a:p>
          <a:p>
            <a:pPr>
              <a:lnSpc>
                <a:spcPct val="90000"/>
              </a:lnSpc>
              <a:spcBef>
                <a:spcPts val="1001"/>
              </a:spcBef>
            </a:pPr>
            <a:endParaRPr b="0" lang="en-US" sz="2000" spc="-1" strike="noStrike">
              <a:latin typeface="Arial"/>
            </a:endParaRPr>
          </a:p>
        </p:txBody>
      </p:sp>
      <p:sp>
        <p:nvSpPr>
          <p:cNvPr id="191" name="CustomShape 2"/>
          <p:cNvSpPr/>
          <p:nvPr/>
        </p:nvSpPr>
        <p:spPr>
          <a:xfrm>
            <a:off x="2378520" y="1647360"/>
            <a:ext cx="3839400" cy="1697040"/>
          </a:xfrm>
          <a:prstGeom prst="rect">
            <a:avLst/>
          </a:prstGeom>
          <a:noFill/>
          <a:ln>
            <a:noFill/>
          </a:ln>
        </p:spPr>
        <p:style>
          <a:lnRef idx="0"/>
          <a:fillRef idx="0"/>
          <a:effectRef idx="0"/>
          <a:fontRef idx="minor"/>
        </p:style>
        <p:txBody>
          <a:bodyPr lIns="90000" rIns="90000" tIns="45000" bIns="45000">
            <a:noAutofit/>
          </a:bodyPr>
          <a:p>
            <a:pPr>
              <a:lnSpc>
                <a:spcPct val="115000"/>
              </a:lnSpc>
            </a:pPr>
            <a:r>
              <a:rPr b="0" lang="en-US" sz="1400" spc="-1" strike="noStrike">
                <a:solidFill>
                  <a:srgbClr val="000000"/>
                </a:solidFill>
                <a:latin typeface="Arial"/>
                <a:ea typeface="Tahoma"/>
              </a:rPr>
              <a:t>This curriculum was prepared by Dr. Caleb Mike Mulongo, MB.ChB, MBA, Mr. Pascal Irungu and Dr. Lizah Nyawira on behalf of PITCH &amp; LVCT Health under the auspices of Frontline Aids and ARASA. It is therefore a joint copyright of PITCH &amp; LVCT Health, Frontline Aids and ARASA.</a:t>
            </a:r>
            <a:endParaRPr b="0" lang="en-US" sz="1400" spc="-1" strike="noStrike">
              <a:latin typeface="Arial"/>
            </a:endParaRPr>
          </a:p>
        </p:txBody>
      </p:sp>
      <p:pic>
        <p:nvPicPr>
          <p:cNvPr id="192" name="" descr=""/>
          <p:cNvPicPr/>
          <p:nvPr/>
        </p:nvPicPr>
        <p:blipFill>
          <a:blip r:embed="rId1"/>
          <a:stretch/>
        </p:blipFill>
        <p:spPr>
          <a:xfrm>
            <a:off x="7346160" y="1830240"/>
            <a:ext cx="2255040" cy="1461960"/>
          </a:xfrm>
          <a:prstGeom prst="rect">
            <a:avLst/>
          </a:prstGeom>
          <a:ln>
            <a:noFill/>
          </a:ln>
        </p:spPr>
      </p:pic>
      <p:pic>
        <p:nvPicPr>
          <p:cNvPr id="193" name="" descr=""/>
          <p:cNvPicPr/>
          <p:nvPr/>
        </p:nvPicPr>
        <p:blipFill>
          <a:blip r:embed="rId2"/>
          <a:srcRect l="4569" t="4913" r="9634" b="24422"/>
          <a:stretch/>
        </p:blipFill>
        <p:spPr>
          <a:xfrm>
            <a:off x="2378520" y="3567960"/>
            <a:ext cx="4479120" cy="2376000"/>
          </a:xfrm>
          <a:prstGeom prst="rect">
            <a:avLst/>
          </a:prstGeom>
          <a:ln>
            <a:noFill/>
          </a:ln>
        </p:spPr>
      </p:pic>
      <p:pic>
        <p:nvPicPr>
          <p:cNvPr id="194" name="" descr=""/>
          <p:cNvPicPr/>
          <p:nvPr/>
        </p:nvPicPr>
        <p:blipFill>
          <a:blip r:embed="rId3"/>
          <a:stretch/>
        </p:blipFill>
        <p:spPr>
          <a:xfrm>
            <a:off x="7309080" y="3750480"/>
            <a:ext cx="2475000" cy="219348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838080" y="365040"/>
            <a:ext cx="10512720" cy="10764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What is health financing?</a:t>
            </a:r>
            <a:endParaRPr b="0" lang="en-US" sz="3200" spc="-1" strike="noStrike">
              <a:latin typeface="Arial"/>
            </a:endParaRPr>
          </a:p>
        </p:txBody>
      </p:sp>
      <p:sp>
        <p:nvSpPr>
          <p:cNvPr id="131" name="CustomShape 2"/>
          <p:cNvSpPr/>
          <p:nvPr/>
        </p:nvSpPr>
        <p:spPr>
          <a:xfrm>
            <a:off x="928080" y="1443960"/>
            <a:ext cx="7116120" cy="4578840"/>
          </a:xfrm>
          <a:prstGeom prst="rect">
            <a:avLst/>
          </a:prstGeom>
          <a:ln>
            <a:noFill/>
          </a:ln>
        </p:spPr>
        <p:style>
          <a:lnRef idx="2">
            <a:schemeClr val="accent6"/>
          </a:lnRef>
          <a:fillRef idx="1">
            <a:schemeClr val="lt1"/>
          </a:fillRef>
          <a:effectRef idx="0">
            <a:schemeClr val="accent6"/>
          </a:effectRef>
          <a:fontRef idx="minor"/>
        </p:style>
        <p:txBody>
          <a:bodyPr lIns="90000" rIns="90000" tIns="45000" bIns="45000" anchor="ctr">
            <a:noAutofit/>
          </a:bodyPr>
          <a:p>
            <a:pPr marL="343080" indent="-340200">
              <a:lnSpc>
                <a:spcPct val="120000"/>
              </a:lnSpc>
              <a:spcAft>
                <a:spcPts val="1001"/>
              </a:spcAft>
              <a:buClr>
                <a:srgbClr val="c9211e"/>
              </a:buClr>
              <a:buFont typeface="Arial"/>
              <a:buChar char="•"/>
            </a:pPr>
            <a:r>
              <a:rPr b="0" lang="en-US" sz="2600" spc="-1" strike="noStrike">
                <a:solidFill>
                  <a:srgbClr val="808080"/>
                </a:solidFill>
                <a:latin typeface="Arial"/>
                <a:ea typeface="SimSun"/>
              </a:rPr>
              <a:t>Function of a health system concerned with the mobilization, accumulation and distribution of money (national to local) to cover the health needs of the people.</a:t>
            </a:r>
            <a:endParaRPr b="0" lang="en-US" sz="2600" spc="-1" strike="noStrike">
              <a:latin typeface="Arial"/>
            </a:endParaRPr>
          </a:p>
          <a:p>
            <a:pPr marL="343080" indent="-340200">
              <a:lnSpc>
                <a:spcPct val="120000"/>
              </a:lnSpc>
              <a:spcAft>
                <a:spcPts val="1001"/>
              </a:spcAft>
              <a:buClr>
                <a:srgbClr val="c9211e"/>
              </a:buClr>
              <a:buFont typeface="Arial"/>
              <a:buChar char="•"/>
            </a:pPr>
            <a:r>
              <a:rPr b="0" lang="en-US" sz="2600" spc="-1" strike="noStrike">
                <a:solidFill>
                  <a:srgbClr val="808080"/>
                </a:solidFill>
                <a:latin typeface="Arial"/>
                <a:ea typeface="SimSun"/>
              </a:rPr>
              <a:t>One of the six building blocks of a health system.</a:t>
            </a:r>
            <a:endParaRPr b="0" lang="en-US" sz="2600" spc="-1" strike="noStrike">
              <a:latin typeface="Arial"/>
            </a:endParaRPr>
          </a:p>
          <a:p>
            <a:pPr marL="343080" indent="-340200">
              <a:lnSpc>
                <a:spcPct val="120000"/>
              </a:lnSpc>
              <a:spcAft>
                <a:spcPts val="1001"/>
              </a:spcAft>
              <a:buClr>
                <a:srgbClr val="c9211e"/>
              </a:buClr>
              <a:buFont typeface="Arial"/>
              <a:buChar char="•"/>
            </a:pPr>
            <a:r>
              <a:rPr b="0" lang="en-US" sz="2600" spc="-1" strike="noStrike">
                <a:solidFill>
                  <a:srgbClr val="808080"/>
                </a:solidFill>
                <a:latin typeface="Arial"/>
                <a:ea typeface="SimSun"/>
              </a:rPr>
              <a:t>It has three inter-related functions; revenue collection, pooling and purchasing /provision of services.</a:t>
            </a:r>
            <a:endParaRPr b="0" lang="en-US" sz="2600" spc="-1" strike="noStrike">
              <a:latin typeface="Arial"/>
            </a:endParaRPr>
          </a:p>
        </p:txBody>
      </p:sp>
      <p:sp>
        <p:nvSpPr>
          <p:cNvPr id="132" name="CustomShape 3"/>
          <p:cNvSpPr/>
          <p:nvPr/>
        </p:nvSpPr>
        <p:spPr>
          <a:xfrm>
            <a:off x="966960" y="6126480"/>
            <a:ext cx="6528600" cy="257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100" spc="-1" strike="noStrike">
                <a:solidFill>
                  <a:srgbClr val="808080"/>
                </a:solidFill>
                <a:latin typeface="Arial"/>
                <a:ea typeface="DejaVu Sans"/>
              </a:rPr>
              <a:t>Source: </a:t>
            </a:r>
            <a:r>
              <a:rPr b="0" i="1" lang="en-US" sz="1100" spc="-1" strike="noStrike">
                <a:solidFill>
                  <a:srgbClr val="808080"/>
                </a:solidFill>
                <a:latin typeface="Arial"/>
                <a:ea typeface="SimSun"/>
              </a:rPr>
              <a:t>(Barroy, Sparkes, Dale, &amp; Mathonnat, 2018)</a:t>
            </a:r>
            <a:endParaRPr b="0" lang="en-US" sz="1100" spc="-1" strike="noStrike">
              <a:latin typeface="Arial"/>
            </a:endParaRPr>
          </a:p>
        </p:txBody>
      </p:sp>
      <p:sp>
        <p:nvSpPr>
          <p:cNvPr id="133" name="CustomShape 4"/>
          <p:cNvSpPr/>
          <p:nvPr/>
        </p:nvSpPr>
        <p:spPr>
          <a:xfrm>
            <a:off x="8531280" y="3228840"/>
            <a:ext cx="3331080" cy="3381480"/>
          </a:xfrm>
          <a:prstGeom prst="rect">
            <a:avLst/>
          </a:prstGeom>
          <a:solidFill>
            <a:srgbClr val="c9211e"/>
          </a:solidFill>
          <a:ln>
            <a:noFill/>
          </a:ln>
        </p:spPr>
        <p:style>
          <a:lnRef idx="2">
            <a:schemeClr val="accent1"/>
          </a:lnRef>
          <a:fillRef idx="1">
            <a:schemeClr val="lt1"/>
          </a:fillRef>
          <a:effectRef idx="0">
            <a:schemeClr val="accent1"/>
          </a:effectRef>
          <a:fontRef idx="minor"/>
        </p:style>
        <p:txBody>
          <a:bodyPr lIns="90000" rIns="90000" tIns="45000" bIns="45000">
            <a:spAutoFit/>
          </a:bodyPr>
          <a:p>
            <a:pPr>
              <a:lnSpc>
                <a:spcPct val="100000"/>
              </a:lnSpc>
            </a:pPr>
            <a:r>
              <a:rPr b="1" lang="en-US" sz="1800" spc="-1" strike="noStrike">
                <a:solidFill>
                  <a:srgbClr val="ffffff"/>
                </a:solidFill>
                <a:latin typeface="Arial"/>
                <a:ea typeface="DejaVu Sans"/>
              </a:rPr>
              <a:t>Health System Building Blocks</a:t>
            </a:r>
            <a:endParaRPr b="0" lang="en-US" sz="1800" spc="-1" strike="noStrike">
              <a:latin typeface="Arial"/>
            </a:endParaRPr>
          </a:p>
          <a:p>
            <a:pPr>
              <a:lnSpc>
                <a:spcPct val="100000"/>
              </a:lnSpc>
            </a:pPr>
            <a:endParaRPr b="0" lang="en-US" sz="1800" spc="-1" strike="noStrike">
              <a:latin typeface="Arial"/>
            </a:endParaRPr>
          </a:p>
          <a:p>
            <a:pPr marL="285840" indent="-282960">
              <a:lnSpc>
                <a:spcPct val="100000"/>
              </a:lnSpc>
              <a:buClr>
                <a:srgbClr val="ffffff"/>
              </a:buClr>
              <a:buFont typeface="Arial"/>
              <a:buChar char="•"/>
            </a:pPr>
            <a:r>
              <a:rPr b="0" lang="en-US" sz="1800" spc="-1" strike="noStrike">
                <a:solidFill>
                  <a:srgbClr val="ffffff"/>
                </a:solidFill>
                <a:latin typeface="Arial"/>
                <a:ea typeface="DejaVu Sans"/>
              </a:rPr>
              <a:t>Health Financing</a:t>
            </a:r>
            <a:endParaRPr b="0" lang="en-US" sz="1800" spc="-1" strike="noStrike">
              <a:latin typeface="Arial"/>
            </a:endParaRPr>
          </a:p>
          <a:p>
            <a:pPr marL="285840" indent="-282960">
              <a:lnSpc>
                <a:spcPct val="100000"/>
              </a:lnSpc>
              <a:buClr>
                <a:srgbClr val="ffffff"/>
              </a:buClr>
              <a:buFont typeface="Arial"/>
              <a:buChar char="•"/>
            </a:pPr>
            <a:r>
              <a:rPr b="0" lang="en-US" sz="1800" spc="-1" strike="noStrike">
                <a:solidFill>
                  <a:srgbClr val="ffffff"/>
                </a:solidFill>
                <a:latin typeface="Arial"/>
                <a:ea typeface="DejaVu Sans"/>
              </a:rPr>
              <a:t>Health Workforce</a:t>
            </a:r>
            <a:endParaRPr b="0" lang="en-US" sz="1800" spc="-1" strike="noStrike">
              <a:latin typeface="Arial"/>
            </a:endParaRPr>
          </a:p>
          <a:p>
            <a:pPr marL="285840" indent="-282960">
              <a:lnSpc>
                <a:spcPct val="100000"/>
              </a:lnSpc>
              <a:buClr>
                <a:srgbClr val="ffffff"/>
              </a:buClr>
              <a:buFont typeface="Arial"/>
              <a:buChar char="•"/>
            </a:pPr>
            <a:r>
              <a:rPr b="0" lang="en-US" sz="1800" spc="-1" strike="noStrike">
                <a:solidFill>
                  <a:srgbClr val="ffffff"/>
                </a:solidFill>
                <a:latin typeface="Arial"/>
                <a:ea typeface="DejaVu Sans"/>
              </a:rPr>
              <a:t>Health Information Systems</a:t>
            </a:r>
            <a:endParaRPr b="0" lang="en-US" sz="1800" spc="-1" strike="noStrike">
              <a:latin typeface="Arial"/>
            </a:endParaRPr>
          </a:p>
          <a:p>
            <a:pPr marL="285840" indent="-282960">
              <a:lnSpc>
                <a:spcPct val="100000"/>
              </a:lnSpc>
              <a:buClr>
                <a:srgbClr val="ffffff"/>
              </a:buClr>
              <a:buFont typeface="Arial"/>
              <a:buChar char="•"/>
            </a:pPr>
            <a:r>
              <a:rPr b="0" lang="en-US" sz="1800" spc="-1" strike="noStrike">
                <a:solidFill>
                  <a:srgbClr val="ffffff"/>
                </a:solidFill>
                <a:latin typeface="Arial"/>
                <a:ea typeface="DejaVu Sans"/>
              </a:rPr>
              <a:t>Health Service Delivery</a:t>
            </a:r>
            <a:endParaRPr b="0" lang="en-US" sz="1800" spc="-1" strike="noStrike">
              <a:latin typeface="Arial"/>
            </a:endParaRPr>
          </a:p>
          <a:p>
            <a:pPr marL="285840" indent="-282960">
              <a:lnSpc>
                <a:spcPct val="100000"/>
              </a:lnSpc>
              <a:buClr>
                <a:srgbClr val="ffffff"/>
              </a:buClr>
              <a:buFont typeface="Arial"/>
              <a:buChar char="•"/>
            </a:pPr>
            <a:r>
              <a:rPr b="0" lang="en-US" sz="1800" spc="-1" strike="noStrike">
                <a:solidFill>
                  <a:srgbClr val="ffffff"/>
                </a:solidFill>
                <a:latin typeface="Arial"/>
                <a:ea typeface="DejaVu Sans"/>
              </a:rPr>
              <a:t>Medical products, vaccines and technologies</a:t>
            </a:r>
            <a:endParaRPr b="0" lang="en-US" sz="1800" spc="-1" strike="noStrike">
              <a:latin typeface="Arial"/>
            </a:endParaRPr>
          </a:p>
          <a:p>
            <a:pPr marL="285840" indent="-282960">
              <a:lnSpc>
                <a:spcPct val="100000"/>
              </a:lnSpc>
              <a:buClr>
                <a:srgbClr val="ffffff"/>
              </a:buClr>
              <a:buFont typeface="Arial"/>
              <a:buChar char="•"/>
            </a:pPr>
            <a:r>
              <a:rPr b="0" lang="en-US" sz="1800" spc="-1" strike="noStrike">
                <a:solidFill>
                  <a:srgbClr val="ffffff"/>
                </a:solidFill>
                <a:latin typeface="Arial"/>
                <a:ea typeface="DejaVu Sans"/>
              </a:rPr>
              <a:t>Leadership and Governance</a:t>
            </a:r>
            <a:endParaRPr b="0" lang="en-US" sz="1800" spc="-1" strike="noStrike">
              <a:latin typeface="Arial"/>
            </a:endParaRPr>
          </a:p>
          <a:p>
            <a:pPr>
              <a:lnSpc>
                <a:spcPct val="100000"/>
              </a:lnSpc>
            </a:pPr>
            <a:r>
              <a:rPr b="0" lang="en-US" sz="1800" spc="-1" strike="noStrike">
                <a:solidFill>
                  <a:srgbClr val="0070c0"/>
                </a:solidFill>
                <a:latin typeface="Franklin Gothic Heavy"/>
                <a:ea typeface="DejaVu Sans"/>
              </a:rPr>
              <a:t> </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468360" y="188640"/>
            <a:ext cx="10512720" cy="123336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Objectives of Health Financing</a:t>
            </a:r>
            <a:endParaRPr b="0" lang="en-US" sz="3200" spc="-1" strike="noStrike">
              <a:latin typeface="Arial"/>
            </a:endParaRPr>
          </a:p>
        </p:txBody>
      </p:sp>
      <p:sp>
        <p:nvSpPr>
          <p:cNvPr id="135" name="CustomShape 2"/>
          <p:cNvSpPr/>
          <p:nvPr/>
        </p:nvSpPr>
        <p:spPr>
          <a:xfrm>
            <a:off x="432000" y="4176000"/>
            <a:ext cx="10150920" cy="2343960"/>
          </a:xfrm>
          <a:prstGeom prst="rect">
            <a:avLst/>
          </a:prstGeom>
          <a:ln>
            <a:noFill/>
          </a:ln>
        </p:spPr>
        <p:style>
          <a:lnRef idx="2">
            <a:schemeClr val="accent1"/>
          </a:lnRef>
          <a:fillRef idx="1">
            <a:schemeClr val="lt1"/>
          </a:fillRef>
          <a:effectRef idx="0">
            <a:schemeClr val="accent1"/>
          </a:effectRef>
          <a:fontRef idx="minor"/>
        </p:style>
        <p:txBody>
          <a:bodyPr lIns="90000" rIns="90000" tIns="45000" bIns="45000">
            <a:spAutoFit/>
          </a:bodyPr>
          <a:p>
            <a:pPr>
              <a:lnSpc>
                <a:spcPct val="100000"/>
              </a:lnSpc>
            </a:pPr>
            <a:r>
              <a:rPr b="1" lang="en-US" sz="2600" spc="-1" strike="noStrike">
                <a:solidFill>
                  <a:srgbClr val="ffffff"/>
                </a:solidFill>
                <a:latin typeface="Arial"/>
                <a:ea typeface="DejaVu Sans"/>
              </a:rPr>
              <a:t> </a:t>
            </a:r>
            <a:r>
              <a:rPr b="1" lang="en-US" sz="2600" spc="-1" strike="noStrike">
                <a:solidFill>
                  <a:srgbClr val="c9211e"/>
                </a:solidFill>
                <a:latin typeface="Arial"/>
                <a:ea typeface="DejaVu Sans"/>
              </a:rPr>
              <a:t>Significance</a:t>
            </a:r>
            <a:endParaRPr b="0" lang="en-US" sz="2600" spc="-1" strike="noStrike">
              <a:latin typeface="Arial"/>
            </a:endParaRPr>
          </a:p>
          <a:p>
            <a:pPr>
              <a:lnSpc>
                <a:spcPct val="100000"/>
              </a:lnSpc>
            </a:pPr>
            <a:endParaRPr b="0" lang="en-US" sz="2600" spc="-1" strike="noStrike">
              <a:latin typeface="Arial"/>
            </a:endParaRPr>
          </a:p>
          <a:p>
            <a:pPr>
              <a:lnSpc>
                <a:spcPct val="100000"/>
              </a:lnSpc>
            </a:pPr>
            <a:r>
              <a:rPr b="0" lang="en-US" sz="2600" spc="-1" strike="noStrike">
                <a:solidFill>
                  <a:srgbClr val="808080"/>
                </a:solidFill>
                <a:latin typeface="Arial"/>
                <a:ea typeface="DejaVu Sans"/>
              </a:rPr>
              <a:t> </a:t>
            </a:r>
            <a:r>
              <a:rPr b="0" lang="en-US" sz="2600" spc="-1" strike="noStrike">
                <a:solidFill>
                  <a:srgbClr val="808080"/>
                </a:solidFill>
                <a:latin typeface="Arial"/>
                <a:ea typeface="DejaVu Sans"/>
              </a:rPr>
              <a:t>Objectives cannot be achieved without some form of pre-payment    and subsequent pooling of collected revenues.</a:t>
            </a:r>
            <a:endParaRPr b="0" lang="en-US" sz="2600" spc="-1" strike="noStrike">
              <a:latin typeface="Arial"/>
            </a:endParaRPr>
          </a:p>
          <a:p>
            <a:pPr>
              <a:lnSpc>
                <a:spcPct val="100000"/>
              </a:lnSpc>
            </a:pPr>
            <a:endParaRPr b="0" lang="en-US" sz="2600" spc="-1" strike="noStrike">
              <a:latin typeface="Arial"/>
            </a:endParaRPr>
          </a:p>
          <a:p>
            <a:pPr>
              <a:lnSpc>
                <a:spcPct val="100000"/>
              </a:lnSpc>
            </a:pPr>
            <a:r>
              <a:rPr b="0" lang="en-US" sz="1800" spc="-1" strike="noStrike">
                <a:solidFill>
                  <a:srgbClr val="0070c0"/>
                </a:solidFill>
                <a:latin typeface="Franklin Gothic Heavy"/>
                <a:ea typeface="DejaVu Sans"/>
              </a:rPr>
              <a:t> </a:t>
            </a:r>
            <a:endParaRPr b="0" lang="en-US" sz="1800" spc="-1" strike="noStrike">
              <a:latin typeface="Arial"/>
            </a:endParaRPr>
          </a:p>
        </p:txBody>
      </p:sp>
      <p:sp>
        <p:nvSpPr>
          <p:cNvPr id="136" name="CustomShape 3"/>
          <p:cNvSpPr/>
          <p:nvPr/>
        </p:nvSpPr>
        <p:spPr>
          <a:xfrm>
            <a:off x="468000" y="1440000"/>
            <a:ext cx="9639720" cy="2757240"/>
          </a:xfrm>
          <a:prstGeom prst="rect">
            <a:avLst/>
          </a:prstGeom>
          <a:noFill/>
          <a:ln>
            <a:noFill/>
          </a:ln>
        </p:spPr>
        <p:style>
          <a:lnRef idx="0"/>
          <a:fillRef idx="0"/>
          <a:effectRef idx="0"/>
          <a:fontRef idx="minor"/>
        </p:style>
        <p:txBody>
          <a:bodyPr lIns="90000" rIns="90000" tIns="45000" bIns="45000">
            <a:noAutofit/>
          </a:bodyPr>
          <a:p>
            <a:pPr marL="216000" indent="-214920">
              <a:lnSpc>
                <a:spcPct val="100000"/>
              </a:lnSpc>
              <a:buClr>
                <a:srgbClr val="c9211e"/>
              </a:buClr>
              <a:buSzPct val="45000"/>
              <a:buFont typeface="Wingdings" charset="2"/>
              <a:buChar char=""/>
            </a:pPr>
            <a:r>
              <a:rPr b="0" lang="en-US" sz="2600" spc="-1" strike="noStrike">
                <a:solidFill>
                  <a:srgbClr val="808080"/>
                </a:solidFill>
                <a:latin typeface="Arial"/>
                <a:ea typeface="SimSun"/>
              </a:rPr>
              <a:t>To raise sufficient funds</a:t>
            </a:r>
            <a:endParaRPr b="0" lang="en-US" sz="2600" spc="-1" strike="noStrike">
              <a:latin typeface="Arial"/>
            </a:endParaRPr>
          </a:p>
          <a:p>
            <a:pPr>
              <a:lnSpc>
                <a:spcPct val="100000"/>
              </a:lnSpc>
            </a:pPr>
            <a:endParaRPr b="0" lang="en-US" sz="2600" spc="-1" strike="noStrike">
              <a:latin typeface="Arial"/>
            </a:endParaRPr>
          </a:p>
          <a:p>
            <a:pPr marL="216000" indent="-214920">
              <a:lnSpc>
                <a:spcPct val="100000"/>
              </a:lnSpc>
              <a:buClr>
                <a:srgbClr val="c9211e"/>
              </a:buClr>
              <a:buSzPct val="45000"/>
              <a:buFont typeface="Wingdings" charset="2"/>
              <a:buChar char=""/>
            </a:pPr>
            <a:r>
              <a:rPr b="0" lang="en-US" sz="2600" spc="-1" strike="noStrike">
                <a:solidFill>
                  <a:srgbClr val="808080"/>
                </a:solidFill>
                <a:latin typeface="Arial"/>
                <a:ea typeface="SimSun"/>
              </a:rPr>
              <a:t>To provide financial risk protection to the population</a:t>
            </a:r>
            <a:endParaRPr b="0" lang="en-US" sz="2600" spc="-1" strike="noStrike">
              <a:latin typeface="Arial"/>
            </a:endParaRPr>
          </a:p>
          <a:p>
            <a:pPr>
              <a:lnSpc>
                <a:spcPct val="100000"/>
              </a:lnSpc>
            </a:pPr>
            <a:endParaRPr b="0" lang="en-US" sz="2600" spc="-1" strike="noStrike">
              <a:latin typeface="Arial"/>
            </a:endParaRPr>
          </a:p>
          <a:p>
            <a:pPr marL="216000" indent="-214920">
              <a:lnSpc>
                <a:spcPct val="100000"/>
              </a:lnSpc>
              <a:buClr>
                <a:srgbClr val="c9211e"/>
              </a:buClr>
              <a:buSzPct val="45000"/>
              <a:buFont typeface="Wingdings" charset="2"/>
              <a:buChar char=""/>
            </a:pPr>
            <a:r>
              <a:rPr b="0" lang="en-US" sz="2600" spc="-1" strike="noStrike">
                <a:solidFill>
                  <a:srgbClr val="808080"/>
                </a:solidFill>
                <a:latin typeface="Arial"/>
                <a:ea typeface="SimSun"/>
              </a:rPr>
              <a:t>Efficiency in resource utilization i.e. reduce wastage</a:t>
            </a:r>
            <a:endParaRPr b="0" lang="en-US" sz="26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298080" y="7704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Health Financing </a:t>
            </a:r>
            <a:endParaRPr b="0" lang="en-US" sz="3200" spc="-1" strike="noStrike">
              <a:latin typeface="Arial"/>
            </a:endParaRPr>
          </a:p>
        </p:txBody>
      </p:sp>
      <p:sp>
        <p:nvSpPr>
          <p:cNvPr id="138" name="CustomShape 2"/>
          <p:cNvSpPr/>
          <p:nvPr/>
        </p:nvSpPr>
        <p:spPr>
          <a:xfrm>
            <a:off x="288000" y="1492200"/>
            <a:ext cx="11806920" cy="522792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lang="en-US" sz="2600" spc="-1" strike="noStrike">
                <a:solidFill>
                  <a:srgbClr val="808080"/>
                </a:solidFill>
                <a:latin typeface="Arial"/>
                <a:ea typeface="DejaVu Sans"/>
              </a:rPr>
              <a:t>Understanding health financing can help answer questions:</a:t>
            </a:r>
            <a:endParaRPr b="0" lang="en-US" sz="2600" spc="-1" strike="noStrike">
              <a:latin typeface="Arial"/>
            </a:endParaRPr>
          </a:p>
          <a:p>
            <a:pPr>
              <a:lnSpc>
                <a:spcPct val="90000"/>
              </a:lnSpc>
            </a:pPr>
            <a:endParaRPr b="0" lang="en-US" sz="2600" spc="-1" strike="noStrike">
              <a:latin typeface="Arial"/>
            </a:endParaRPr>
          </a:p>
          <a:p>
            <a:pPr marL="216000" indent="-213840">
              <a:lnSpc>
                <a:spcPct val="90000"/>
              </a:lnSpc>
              <a:spcBef>
                <a:spcPts val="1001"/>
              </a:spcBef>
              <a:buClr>
                <a:srgbClr val="c9211e"/>
              </a:buClr>
              <a:buSzPct val="45000"/>
              <a:buFont typeface="Wingdings" charset="2"/>
              <a:buChar char=""/>
            </a:pPr>
            <a:r>
              <a:rPr b="0" lang="en-US" sz="2400" spc="-1" strike="noStrike">
                <a:solidFill>
                  <a:srgbClr val="808080"/>
                </a:solidFill>
                <a:latin typeface="Arial"/>
                <a:ea typeface="DejaVu Sans"/>
              </a:rPr>
              <a:t>Are the resources available for the health sector adequate to meet its key functions?</a:t>
            </a:r>
            <a:endParaRPr b="0" lang="en-US" sz="2400" spc="-1" strike="noStrike">
              <a:latin typeface="Arial"/>
            </a:endParaRPr>
          </a:p>
          <a:p>
            <a:pPr marL="216000" indent="-213840">
              <a:lnSpc>
                <a:spcPct val="90000"/>
              </a:lnSpc>
              <a:spcBef>
                <a:spcPts val="1001"/>
              </a:spcBef>
              <a:buClr>
                <a:srgbClr val="c9211e"/>
              </a:buClr>
              <a:buSzPct val="45000"/>
              <a:buFont typeface="Wingdings" charset="2"/>
              <a:buChar char=""/>
            </a:pPr>
            <a:r>
              <a:rPr b="0" lang="en-US" sz="2400" spc="-1" strike="noStrike">
                <a:solidFill>
                  <a:srgbClr val="808080"/>
                </a:solidFill>
                <a:latin typeface="Arial"/>
                <a:ea typeface="DejaVu Sans"/>
              </a:rPr>
              <a:t>Are </a:t>
            </a:r>
            <a:r>
              <a:rPr b="1" lang="en-US" sz="2400" spc="-1" strike="noStrike">
                <a:solidFill>
                  <a:srgbClr val="c9211e"/>
                </a:solidFill>
                <a:latin typeface="Arial"/>
                <a:ea typeface="DejaVu Sans"/>
              </a:rPr>
              <a:t>resource mobilization</a:t>
            </a:r>
            <a:r>
              <a:rPr b="1" lang="en-US" sz="2400" spc="-1" strike="noStrike">
                <a:solidFill>
                  <a:srgbClr val="808080"/>
                </a:solidFill>
                <a:latin typeface="Arial"/>
                <a:ea typeface="DejaVu Sans"/>
              </a:rPr>
              <a:t> </a:t>
            </a:r>
            <a:r>
              <a:rPr b="0" lang="en-US" sz="2400" spc="-1" strike="noStrike">
                <a:solidFill>
                  <a:srgbClr val="808080"/>
                </a:solidFill>
                <a:latin typeface="Arial"/>
                <a:ea typeface="DejaVu Sans"/>
              </a:rPr>
              <a:t>mechanisms progressive? (Rich paying more than the poor)</a:t>
            </a:r>
            <a:endParaRPr b="0" lang="en-US" sz="2400" spc="-1" strike="noStrike">
              <a:latin typeface="Arial"/>
            </a:endParaRPr>
          </a:p>
          <a:p>
            <a:pPr marL="216000" indent="-213840">
              <a:lnSpc>
                <a:spcPct val="90000"/>
              </a:lnSpc>
              <a:spcBef>
                <a:spcPts val="1001"/>
              </a:spcBef>
              <a:buClr>
                <a:srgbClr val="c9211e"/>
              </a:buClr>
              <a:buSzPct val="45000"/>
              <a:buFont typeface="Wingdings" charset="2"/>
              <a:buChar char=""/>
            </a:pPr>
            <a:r>
              <a:rPr b="0" lang="en-US" sz="2400" spc="-1" strike="noStrike">
                <a:solidFill>
                  <a:srgbClr val="808080"/>
                </a:solidFill>
                <a:latin typeface="Arial"/>
                <a:ea typeface="DejaVu Sans"/>
              </a:rPr>
              <a:t>Is the </a:t>
            </a:r>
            <a:r>
              <a:rPr b="1" lang="en-US" sz="2400" spc="-1" strike="noStrike">
                <a:solidFill>
                  <a:srgbClr val="c9211e"/>
                </a:solidFill>
                <a:latin typeface="Arial"/>
                <a:ea typeface="DejaVu Sans"/>
              </a:rPr>
              <a:t>distribution</a:t>
            </a:r>
            <a:r>
              <a:rPr b="1" lang="en-US" sz="2400" spc="-1" strike="noStrike">
                <a:solidFill>
                  <a:srgbClr val="808080"/>
                </a:solidFill>
                <a:latin typeface="Arial"/>
                <a:ea typeface="DejaVu Sans"/>
              </a:rPr>
              <a:t> </a:t>
            </a:r>
            <a:r>
              <a:rPr b="0" lang="en-US" sz="2400" spc="-1" strike="noStrike">
                <a:solidFill>
                  <a:srgbClr val="808080"/>
                </a:solidFill>
                <a:latin typeface="Arial"/>
                <a:ea typeface="DejaVu Sans"/>
              </a:rPr>
              <a:t>of resources equitable and progressive?</a:t>
            </a:r>
            <a:endParaRPr b="0" lang="en-US" sz="2400" spc="-1" strike="noStrike">
              <a:latin typeface="Arial"/>
            </a:endParaRPr>
          </a:p>
          <a:p>
            <a:pPr>
              <a:lnSpc>
                <a:spcPct val="90000"/>
              </a:lnSpc>
              <a:spcBef>
                <a:spcPts val="1001"/>
              </a:spcBef>
            </a:pPr>
            <a:r>
              <a:rPr b="0" lang="en-US" sz="2400" spc="-1" strike="noStrike">
                <a:solidFill>
                  <a:srgbClr val="808080"/>
                </a:solidFill>
                <a:latin typeface="Arial"/>
                <a:ea typeface="DejaVu Sans"/>
              </a:rPr>
              <a:t>   </a:t>
            </a:r>
            <a:r>
              <a:rPr b="0" lang="en-US" sz="2400" spc="-1" strike="noStrike">
                <a:solidFill>
                  <a:srgbClr val="808080"/>
                </a:solidFill>
                <a:latin typeface="Arial"/>
                <a:ea typeface="DejaVu Sans"/>
              </a:rPr>
              <a:t>(Poorer populations benefiting more from public financing than wealthier  populations)</a:t>
            </a:r>
            <a:endParaRPr b="0" lang="en-US" sz="2400" spc="-1" strike="noStrike">
              <a:latin typeface="Arial"/>
            </a:endParaRPr>
          </a:p>
          <a:p>
            <a:pPr marL="216000" indent="-213840">
              <a:lnSpc>
                <a:spcPct val="90000"/>
              </a:lnSpc>
              <a:spcBef>
                <a:spcPts val="1001"/>
              </a:spcBef>
              <a:buClr>
                <a:srgbClr val="c9211e"/>
              </a:buClr>
              <a:buSzPct val="45000"/>
              <a:buFont typeface="Wingdings" charset="2"/>
              <a:buChar char=""/>
            </a:pPr>
            <a:r>
              <a:rPr b="0" lang="en-US" sz="2400" spc="-1" strike="noStrike">
                <a:solidFill>
                  <a:srgbClr val="808080"/>
                </a:solidFill>
                <a:latin typeface="Arial"/>
                <a:ea typeface="DejaVu Sans"/>
              </a:rPr>
              <a:t>Are resources distributed </a:t>
            </a:r>
            <a:r>
              <a:rPr b="1" lang="en-US" sz="2400" spc="-1" strike="noStrike">
                <a:solidFill>
                  <a:srgbClr val="c9211e"/>
                </a:solidFill>
                <a:latin typeface="Arial"/>
                <a:ea typeface="DejaVu Sans"/>
              </a:rPr>
              <a:t>according to need</a:t>
            </a:r>
            <a:r>
              <a:rPr b="1" lang="en-US" sz="2400" spc="-1" strike="noStrike">
                <a:solidFill>
                  <a:srgbClr val="808080"/>
                </a:solidFill>
                <a:latin typeface="Arial"/>
                <a:ea typeface="DejaVu Sans"/>
              </a:rPr>
              <a:t> </a:t>
            </a:r>
            <a:r>
              <a:rPr b="0" lang="en-US" sz="2400" spc="-1" strike="noStrike">
                <a:solidFill>
                  <a:srgbClr val="808080"/>
                </a:solidFill>
                <a:latin typeface="Arial"/>
                <a:ea typeface="DejaVu Sans"/>
              </a:rPr>
              <a:t>i.e. equity?</a:t>
            </a:r>
            <a:endParaRPr b="0" lang="en-US" sz="2400" spc="-1" strike="noStrike">
              <a:latin typeface="Arial"/>
            </a:endParaRPr>
          </a:p>
          <a:p>
            <a:pPr marL="216000" indent="-213840">
              <a:lnSpc>
                <a:spcPct val="90000"/>
              </a:lnSpc>
              <a:spcBef>
                <a:spcPts val="1001"/>
              </a:spcBef>
              <a:buClr>
                <a:srgbClr val="c9211e"/>
              </a:buClr>
              <a:buSzPct val="45000"/>
              <a:buFont typeface="Wingdings" charset="2"/>
              <a:buChar char=""/>
            </a:pPr>
            <a:r>
              <a:rPr b="0" lang="en-US" sz="2400" spc="-1" strike="noStrike">
                <a:solidFill>
                  <a:srgbClr val="808080"/>
                </a:solidFill>
                <a:latin typeface="Arial"/>
                <a:ea typeface="DejaVu Sans"/>
              </a:rPr>
              <a:t>Do provider payments reward efficiency? Quality?</a:t>
            </a:r>
            <a:endParaRPr b="0" lang="en-US" sz="2400" spc="-1" strike="noStrike">
              <a:latin typeface="Arial"/>
            </a:endParaRPr>
          </a:p>
          <a:p>
            <a:pPr>
              <a:lnSpc>
                <a:spcPct val="90000"/>
              </a:lnSpc>
              <a:spcBef>
                <a:spcPts val="1001"/>
              </a:spcBef>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226080" y="-17496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Health Financing - Revenue Raising</a:t>
            </a:r>
            <a:endParaRPr b="0" lang="en-US" sz="3200" spc="-1" strike="noStrike">
              <a:latin typeface="Arial"/>
            </a:endParaRPr>
          </a:p>
        </p:txBody>
      </p:sp>
      <p:sp>
        <p:nvSpPr>
          <p:cNvPr id="140" name="CustomShape 2"/>
          <p:cNvSpPr/>
          <p:nvPr/>
        </p:nvSpPr>
        <p:spPr>
          <a:xfrm>
            <a:off x="385560" y="590760"/>
            <a:ext cx="5751720" cy="468324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endParaRPr b="0" lang="en-US" sz="1800" spc="-1" strike="noStrike">
              <a:latin typeface="Arial"/>
            </a:endParaRPr>
          </a:p>
          <a:p>
            <a:pPr marL="216000" indent="-213840">
              <a:lnSpc>
                <a:spcPct val="90000"/>
              </a:lnSpc>
              <a:spcBef>
                <a:spcPts val="1001"/>
              </a:spcBef>
              <a:buClr>
                <a:srgbClr val="c9211e"/>
              </a:buClr>
              <a:buSzPct val="45000"/>
              <a:buFont typeface="Wingdings" charset="2"/>
              <a:buChar char=""/>
            </a:pPr>
            <a:r>
              <a:rPr b="0" lang="en-US" sz="2000" spc="-1" strike="noStrike">
                <a:solidFill>
                  <a:srgbClr val="808080"/>
                </a:solidFill>
                <a:latin typeface="Arial"/>
                <a:ea typeface="DejaVu Sans"/>
              </a:rPr>
              <a:t>Involves raising money – domestic and external sources</a:t>
            </a:r>
            <a:endParaRPr b="0" lang="en-US" sz="2000" spc="-1" strike="noStrike">
              <a:latin typeface="Arial"/>
            </a:endParaRPr>
          </a:p>
          <a:p>
            <a:pPr>
              <a:lnSpc>
                <a:spcPct val="90000"/>
              </a:lnSpc>
              <a:spcBef>
                <a:spcPts val="1001"/>
              </a:spcBef>
            </a:pPr>
            <a:r>
              <a:rPr b="1" lang="en-US" sz="2000" spc="-1" strike="noStrike">
                <a:solidFill>
                  <a:srgbClr val="c9211e"/>
                </a:solidFill>
                <a:latin typeface="Arial"/>
                <a:ea typeface="DejaVu Sans"/>
              </a:rPr>
              <a:t>Sources:</a:t>
            </a:r>
            <a:endParaRPr b="0" lang="en-US" sz="2000" spc="-1" strike="noStrike">
              <a:latin typeface="Arial"/>
            </a:endParaRPr>
          </a:p>
          <a:p>
            <a:pPr marL="216000" indent="-213840">
              <a:lnSpc>
                <a:spcPct val="90000"/>
              </a:lnSpc>
              <a:spcBef>
                <a:spcPts val="1001"/>
              </a:spcBef>
              <a:buClr>
                <a:srgbClr val="c9211e"/>
              </a:buClr>
              <a:buSzPct val="45000"/>
              <a:buFont typeface="Wingdings" charset="2"/>
              <a:buChar char=""/>
            </a:pPr>
            <a:r>
              <a:rPr b="0" lang="en-US" sz="2000" spc="-1" strike="noStrike">
                <a:solidFill>
                  <a:srgbClr val="808080"/>
                </a:solidFill>
                <a:latin typeface="Arial"/>
                <a:ea typeface="DejaVu Sans"/>
              </a:rPr>
              <a:t>Households</a:t>
            </a:r>
            <a:endParaRPr b="0" lang="en-US" sz="2000" spc="-1" strike="noStrike">
              <a:latin typeface="Arial"/>
            </a:endParaRPr>
          </a:p>
          <a:p>
            <a:pPr marL="216000" indent="-213840">
              <a:lnSpc>
                <a:spcPct val="90000"/>
              </a:lnSpc>
              <a:spcBef>
                <a:spcPts val="1001"/>
              </a:spcBef>
              <a:buClr>
                <a:srgbClr val="c9211e"/>
              </a:buClr>
              <a:buSzPct val="45000"/>
              <a:buFont typeface="Wingdings" charset="2"/>
              <a:buChar char=""/>
            </a:pPr>
            <a:r>
              <a:rPr b="0" lang="en-US" sz="2000" spc="-1" strike="noStrike">
                <a:solidFill>
                  <a:srgbClr val="808080"/>
                </a:solidFill>
                <a:latin typeface="Arial"/>
                <a:ea typeface="DejaVu Sans"/>
              </a:rPr>
              <a:t>Government</a:t>
            </a:r>
            <a:endParaRPr b="0" lang="en-US" sz="2000" spc="-1" strike="noStrike">
              <a:latin typeface="Arial"/>
            </a:endParaRPr>
          </a:p>
          <a:p>
            <a:pPr marL="216000" indent="-213840">
              <a:lnSpc>
                <a:spcPct val="90000"/>
              </a:lnSpc>
              <a:spcBef>
                <a:spcPts val="1001"/>
              </a:spcBef>
              <a:buClr>
                <a:srgbClr val="c9211e"/>
              </a:buClr>
              <a:buSzPct val="45000"/>
              <a:buFont typeface="Wingdings" charset="2"/>
              <a:buChar char=""/>
            </a:pPr>
            <a:r>
              <a:rPr b="0" lang="en-US" sz="2000" spc="-1" strike="noStrike">
                <a:solidFill>
                  <a:srgbClr val="808080"/>
                </a:solidFill>
                <a:latin typeface="Arial"/>
                <a:ea typeface="DejaVu Sans"/>
              </a:rPr>
              <a:t>Donors (loans and grants)</a:t>
            </a:r>
            <a:endParaRPr b="0" lang="en-US" sz="2000" spc="-1" strike="noStrike">
              <a:latin typeface="Arial"/>
            </a:endParaRPr>
          </a:p>
        </p:txBody>
      </p:sp>
      <p:sp>
        <p:nvSpPr>
          <p:cNvPr id="141" name="CustomShape 3"/>
          <p:cNvSpPr/>
          <p:nvPr/>
        </p:nvSpPr>
        <p:spPr>
          <a:xfrm>
            <a:off x="360000" y="3420000"/>
            <a:ext cx="11446920" cy="3138840"/>
          </a:xfrm>
          <a:prstGeom prst="rect">
            <a:avLst/>
          </a:prstGeom>
          <a:noFill/>
          <a:ln>
            <a:noFill/>
          </a:ln>
        </p:spPr>
        <p:style>
          <a:lnRef idx="2">
            <a:schemeClr val="accent1"/>
          </a:lnRef>
          <a:fillRef idx="1">
            <a:schemeClr val="lt1"/>
          </a:fillRef>
          <a:effectRef idx="0">
            <a:schemeClr val="accent1"/>
          </a:effectRef>
          <a:fontRef idx="minor"/>
        </p:style>
        <p:txBody>
          <a:bodyPr lIns="90000" rIns="90000" tIns="45000" bIns="45000">
            <a:spAutoFit/>
          </a:bodyPr>
          <a:p>
            <a:pPr>
              <a:lnSpc>
                <a:spcPct val="100000"/>
              </a:lnSpc>
            </a:pPr>
            <a:r>
              <a:rPr b="1" lang="en-US" sz="2000" spc="-1" strike="noStrike">
                <a:solidFill>
                  <a:srgbClr val="c9211e"/>
                </a:solidFill>
                <a:latin typeface="Arial"/>
                <a:ea typeface="Abadi Extra Light"/>
              </a:rPr>
              <a:t>Significance</a:t>
            </a:r>
            <a:endParaRPr b="0" lang="en-US" sz="2000" spc="-1" strike="noStrike">
              <a:latin typeface="Arial"/>
            </a:endParaRPr>
          </a:p>
          <a:p>
            <a:pPr>
              <a:lnSpc>
                <a:spcPct val="100000"/>
              </a:lnSpc>
            </a:pPr>
            <a:endParaRPr b="0" lang="en-US" sz="2000" spc="-1" strike="noStrike">
              <a:latin typeface="Arial"/>
            </a:endParaRPr>
          </a:p>
          <a:p>
            <a:pPr marL="216000" indent="-214920">
              <a:lnSpc>
                <a:spcPct val="100000"/>
              </a:lnSpc>
              <a:buClr>
                <a:srgbClr val="c9211e"/>
              </a:buClr>
              <a:buSzPct val="45000"/>
              <a:buFont typeface="Wingdings" charset="2"/>
              <a:buChar char=""/>
            </a:pPr>
            <a:r>
              <a:rPr b="0" lang="en-US" sz="2000" spc="-1" strike="noStrike">
                <a:solidFill>
                  <a:srgbClr val="808080"/>
                </a:solidFill>
                <a:latin typeface="Arial"/>
                <a:ea typeface="Abadi Extra Light"/>
              </a:rPr>
              <a:t>Available resources for health often insufficient to achieve UHC in most LMICs</a:t>
            </a:r>
            <a:endParaRPr b="0" lang="en-US" sz="2000" spc="-1" strike="noStrike">
              <a:latin typeface="Arial"/>
            </a:endParaRPr>
          </a:p>
          <a:p>
            <a:pPr marL="216000" indent="-214920">
              <a:lnSpc>
                <a:spcPct val="100000"/>
              </a:lnSpc>
              <a:buClr>
                <a:srgbClr val="c9211e"/>
              </a:buClr>
              <a:buSzPct val="45000"/>
              <a:buFont typeface="Wingdings" charset="2"/>
              <a:buChar char=""/>
            </a:pPr>
            <a:r>
              <a:rPr b="0" lang="en-US" sz="2000" spc="-1" strike="noStrike">
                <a:solidFill>
                  <a:srgbClr val="808080"/>
                </a:solidFill>
                <a:latin typeface="Arial"/>
                <a:ea typeface="Abadi Extra Light"/>
              </a:rPr>
              <a:t>User fees are regressive, limit access, do not provide financial risk protection – catastrophic expenditures and impoverishment</a:t>
            </a:r>
            <a:endParaRPr b="0" lang="en-US" sz="2000" spc="-1" strike="noStrike">
              <a:latin typeface="Arial"/>
            </a:endParaRPr>
          </a:p>
          <a:p>
            <a:pPr marL="216000" indent="-214920">
              <a:lnSpc>
                <a:spcPct val="100000"/>
              </a:lnSpc>
              <a:buClr>
                <a:srgbClr val="c9211e"/>
              </a:buClr>
              <a:buSzPct val="45000"/>
              <a:buFont typeface="Wingdings" charset="2"/>
              <a:buChar char=""/>
            </a:pPr>
            <a:r>
              <a:rPr b="0" lang="en-US" sz="2000" spc="-1" strike="noStrike">
                <a:solidFill>
                  <a:srgbClr val="808080"/>
                </a:solidFill>
                <a:latin typeface="Arial"/>
                <a:ea typeface="Abadi Extra Light"/>
              </a:rPr>
              <a:t>External funding can be unreliable; more can be done to raise funds or raise them more efficiently domestically</a:t>
            </a:r>
            <a:endParaRPr b="0" lang="en-US" sz="2000" spc="-1" strike="noStrike">
              <a:latin typeface="Arial"/>
            </a:endParaRPr>
          </a:p>
          <a:p>
            <a:pPr marL="216000" indent="-214920">
              <a:lnSpc>
                <a:spcPct val="100000"/>
              </a:lnSpc>
              <a:buClr>
                <a:srgbClr val="c9211e"/>
              </a:buClr>
              <a:buSzPct val="45000"/>
              <a:buFont typeface="Wingdings" charset="2"/>
              <a:buChar char=""/>
            </a:pPr>
            <a:r>
              <a:rPr b="0" lang="en-US" sz="2000" spc="-1" strike="noStrike">
                <a:solidFill>
                  <a:srgbClr val="808080"/>
                </a:solidFill>
                <a:latin typeface="Arial"/>
                <a:ea typeface="Abadi Extra Light"/>
              </a:rPr>
              <a:t>Health financing policy must address the question of how to raise funds equitably/progressively, ensure access and provide financial risk protection</a:t>
            </a:r>
            <a:endParaRPr b="0" lang="en-US" sz="2000" spc="-1" strike="noStrike">
              <a:latin typeface="Arial"/>
            </a:endParaRPr>
          </a:p>
          <a:p>
            <a:pPr>
              <a:lnSpc>
                <a:spcPct val="100000"/>
              </a:lnSpc>
            </a:pPr>
            <a:endParaRPr b="0" lang="en-US" sz="20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childTnLst>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838080" y="5004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en-US" sz="3600" spc="-1" strike="noStrike">
                <a:solidFill>
                  <a:srgbClr val="c9211e"/>
                </a:solidFill>
                <a:latin typeface="Arial"/>
                <a:ea typeface="DejaVu Sans"/>
              </a:rPr>
              <a:t>	</a:t>
            </a:r>
            <a:r>
              <a:rPr b="0" lang="en-US" sz="3600" spc="-1" strike="noStrike">
                <a:solidFill>
                  <a:srgbClr val="c9211e"/>
                </a:solidFill>
                <a:latin typeface="Arial"/>
                <a:ea typeface="DejaVu Sans"/>
              </a:rPr>
              <a:t>	</a:t>
            </a:r>
            <a:r>
              <a:rPr b="0" lang="en-US" sz="3600" spc="-1" strike="noStrike">
                <a:solidFill>
                  <a:srgbClr val="c9211e"/>
                </a:solidFill>
                <a:latin typeface="Arial"/>
                <a:ea typeface="DejaVu Sans"/>
              </a:rPr>
              <a:t>	</a:t>
            </a:r>
            <a:r>
              <a:rPr b="1" lang="en-US" sz="3200" spc="-1" strike="noStrike">
                <a:solidFill>
                  <a:srgbClr val="c9211e"/>
                </a:solidFill>
                <a:latin typeface="Arial"/>
                <a:ea typeface="DejaVu Sans"/>
              </a:rPr>
              <a:t>Health Financing – Revenue Raising</a:t>
            </a:r>
            <a:endParaRPr b="0" lang="en-US" sz="3200" spc="-1" strike="noStrike">
              <a:latin typeface="Arial"/>
            </a:endParaRPr>
          </a:p>
        </p:txBody>
      </p:sp>
      <p:pic>
        <p:nvPicPr>
          <p:cNvPr id="143" name="Content Placeholder 4" descr=""/>
          <p:cNvPicPr/>
          <p:nvPr/>
        </p:nvPicPr>
        <p:blipFill>
          <a:blip r:embed="rId1"/>
          <a:stretch/>
        </p:blipFill>
        <p:spPr>
          <a:xfrm>
            <a:off x="1872000" y="1512000"/>
            <a:ext cx="8322840" cy="478296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44" name="CustomShape 1"/>
          <p:cNvSpPr/>
          <p:nvPr/>
        </p:nvSpPr>
        <p:spPr>
          <a:xfrm>
            <a:off x="0" y="720"/>
            <a:ext cx="10907280" cy="6855120"/>
          </a:xfrm>
          <a:prstGeom prst="rect">
            <a:avLst/>
          </a:prstGeom>
          <a:gradFill rotWithShape="0">
            <a:gsLst>
              <a:gs pos="0">
                <a:srgbClr val="c9211e"/>
              </a:gs>
              <a:gs pos="100000">
                <a:srgbClr val="0e0d11"/>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145" name="Picture 11" descr=""/>
          <p:cNvPicPr/>
          <p:nvPr/>
        </p:nvPicPr>
        <p:blipFill>
          <a:blip r:embed="rId1"/>
          <a:srcRect l="42952" t="3964" r="0" b="3964"/>
          <a:stretch/>
        </p:blipFill>
        <p:spPr>
          <a:xfrm>
            <a:off x="-72000" y="1800"/>
            <a:ext cx="7551360" cy="6855120"/>
          </a:xfrm>
          <a:prstGeom prst="rect">
            <a:avLst/>
          </a:prstGeom>
          <a:ln>
            <a:noFill/>
          </a:ln>
        </p:spPr>
      </p:pic>
      <p:sp>
        <p:nvSpPr>
          <p:cNvPr id="146" name="CustomShape 2"/>
          <p:cNvSpPr/>
          <p:nvPr/>
        </p:nvSpPr>
        <p:spPr>
          <a:xfrm>
            <a:off x="280080" y="1063080"/>
            <a:ext cx="4901760" cy="43689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en-US" sz="4400" spc="-1" strike="noStrike">
                <a:solidFill>
                  <a:srgbClr val="ffffff"/>
                </a:solidFill>
                <a:latin typeface="Arial"/>
                <a:ea typeface="DejaVu Sans"/>
              </a:rPr>
              <a:t>Revenue Raising</a:t>
            </a:r>
            <a:endParaRPr b="0" lang="en-US" sz="4400" spc="-1" strike="noStrike">
              <a:latin typeface="Arial"/>
            </a:endParaRPr>
          </a:p>
        </p:txBody>
      </p:sp>
      <p:sp>
        <p:nvSpPr>
          <p:cNvPr id="147" name="CustomShape 3"/>
          <p:cNvSpPr/>
          <p:nvPr/>
        </p:nvSpPr>
        <p:spPr>
          <a:xfrm>
            <a:off x="6949440" y="0"/>
            <a:ext cx="5242680" cy="6858000"/>
          </a:xfrm>
          <a:prstGeom prst="rect">
            <a:avLst/>
          </a:prstGeom>
          <a:solidFill>
            <a:srgbClr val="ffffff"/>
          </a:solidFill>
          <a:ln>
            <a:noFill/>
          </a:ln>
        </p:spPr>
        <p:style>
          <a:lnRef idx="0"/>
          <a:fillRef idx="0"/>
          <a:effectRef idx="0"/>
          <a:fontRef idx="minor"/>
        </p:style>
      </p:sp>
      <p:sp>
        <p:nvSpPr>
          <p:cNvPr id="148" name="CustomShape 4"/>
          <p:cNvSpPr/>
          <p:nvPr/>
        </p:nvSpPr>
        <p:spPr>
          <a:xfrm>
            <a:off x="6253560" y="1296000"/>
            <a:ext cx="5481360" cy="4050720"/>
          </a:xfrm>
          <a:prstGeom prst="rect">
            <a:avLst/>
          </a:prstGeom>
          <a:solidFill>
            <a:srgbClr val="8cd6b1"/>
          </a:solidFill>
          <a:ln w="12600">
            <a:noFill/>
          </a:ln>
        </p:spPr>
        <p:style>
          <a:lnRef idx="0"/>
          <a:fillRef idx="0"/>
          <a:effectRef idx="0"/>
          <a:fontRef idx="minor"/>
        </p:style>
        <p:txBody>
          <a:bodyPr lIns="90000" rIns="90000" tIns="45000" bIns="45000">
            <a:spAutoFit/>
          </a:bodyPr>
          <a:p>
            <a:pPr>
              <a:lnSpc>
                <a:spcPct val="100000"/>
              </a:lnSpc>
            </a:pPr>
            <a:endParaRPr b="0" lang="en-US" sz="1800" spc="-1" strike="noStrike">
              <a:latin typeface="Arial"/>
            </a:endParaRPr>
          </a:p>
          <a:p>
            <a:pPr>
              <a:lnSpc>
                <a:spcPct val="100000"/>
              </a:lnSpc>
            </a:pPr>
            <a:r>
              <a:rPr b="0" lang="en-US" sz="2200" spc="-1" strike="noStrike">
                <a:solidFill>
                  <a:srgbClr val="ffffff"/>
                </a:solidFill>
                <a:latin typeface="Arial"/>
                <a:ea typeface="Abadi Extra Light"/>
              </a:rPr>
              <a:t>Health systems in low and middle-income countries that have a large and strong public sectors, substantially funded through tax revenue, are most equitable</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ffffff"/>
                </a:solidFill>
                <a:latin typeface="Arial"/>
                <a:ea typeface="Abadi Extra Light"/>
              </a:rPr>
              <a:t>Demonstrated in Hong-Kong; Malaysia, Sri Lanka and Thailand-all have 50% or more of total health care expenditure funded from the government</a:t>
            </a:r>
            <a:endParaRPr b="0" lang="en-US" sz="2200" spc="-1" strike="noStrike">
              <a:latin typeface="Arial"/>
            </a:endParaRPr>
          </a:p>
          <a:p>
            <a:pPr>
              <a:lnSpc>
                <a:spcPct val="100000"/>
              </a:lnSpc>
            </a:pPr>
            <a:endParaRPr b="0" lang="en-US" sz="2200" spc="-1" strike="noStrike">
              <a:latin typeface="Arial"/>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childTnLst>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838080" y="257040"/>
            <a:ext cx="10512720" cy="132264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en-US" sz="3200" spc="-1" strike="noStrike">
                <a:solidFill>
                  <a:srgbClr val="c9211e"/>
                </a:solidFill>
                <a:latin typeface="Arial"/>
                <a:ea typeface="DejaVu Sans"/>
              </a:rPr>
              <a:t>Health Financing - Revenue Raising</a:t>
            </a:r>
            <a:endParaRPr b="0" lang="en-US" sz="3200" spc="-1" strike="noStrike">
              <a:latin typeface="Arial"/>
            </a:endParaRPr>
          </a:p>
        </p:txBody>
      </p:sp>
      <p:sp>
        <p:nvSpPr>
          <p:cNvPr id="150" name="CustomShape 2"/>
          <p:cNvSpPr/>
          <p:nvPr/>
        </p:nvSpPr>
        <p:spPr>
          <a:xfrm>
            <a:off x="408600" y="1454400"/>
            <a:ext cx="10423440" cy="4683240"/>
          </a:xfrm>
          <a:prstGeom prst="rect">
            <a:avLst/>
          </a:prstGeom>
          <a:noFill/>
          <a:ln>
            <a:noFill/>
          </a:ln>
        </p:spPr>
        <p:style>
          <a:lnRef idx="0"/>
          <a:fillRef idx="0"/>
          <a:effectRef idx="0"/>
          <a:fontRef idx="minor"/>
        </p:style>
        <p:txBody>
          <a:bodyPr lIns="90000" rIns="90000" tIns="45000" bIns="45000">
            <a:normAutofit fontScale="80000"/>
          </a:bodyPr>
          <a:p>
            <a:pPr>
              <a:lnSpc>
                <a:spcPct val="120000"/>
              </a:lnSpc>
              <a:spcAft>
                <a:spcPts val="1001"/>
              </a:spcAft>
            </a:pPr>
            <a:r>
              <a:rPr b="0" lang="en-US" sz="2600" spc="-1" strike="noStrike">
                <a:solidFill>
                  <a:srgbClr val="808080"/>
                </a:solidFill>
                <a:latin typeface="Arial"/>
                <a:ea typeface="SimSun"/>
              </a:rPr>
              <a:t>Advocacy Opportunity for Increased Government Funding for KP and AGYW Programs</a:t>
            </a:r>
            <a:endParaRPr b="0" lang="en-US" sz="2600" spc="-1" strike="noStrike">
              <a:latin typeface="Arial"/>
            </a:endParaRPr>
          </a:p>
          <a:p>
            <a:pPr algn="just">
              <a:lnSpc>
                <a:spcPct val="120000"/>
              </a:lnSpc>
              <a:spcAft>
                <a:spcPts val="1001"/>
              </a:spcAft>
            </a:pPr>
            <a:r>
              <a:rPr b="0" lang="en-US" sz="2600" spc="-1" strike="noStrike">
                <a:solidFill>
                  <a:srgbClr val="808080"/>
                </a:solidFill>
                <a:latin typeface="Arial"/>
                <a:ea typeface="Abadi Extra Light"/>
              </a:rPr>
              <a:t>The significant reliance on donors for financing and implementation of HIV, KP and AGYW programs compromises the sustainability of the interventions (McIntyre, 2018).</a:t>
            </a:r>
            <a:r>
              <a:rPr b="0" lang="en-US" sz="2800" spc="-1" strike="noStrike">
                <a:solidFill>
                  <a:srgbClr val="808080"/>
                </a:solidFill>
                <a:latin typeface="Arial"/>
                <a:ea typeface="Abadi Extra Light"/>
              </a:rPr>
              <a:t> </a:t>
            </a:r>
            <a:endParaRPr b="0" lang="en-US" sz="2800" spc="-1" strike="noStrike">
              <a:latin typeface="Arial"/>
            </a:endParaRPr>
          </a:p>
          <a:p>
            <a:pPr algn="just">
              <a:lnSpc>
                <a:spcPct val="120000"/>
              </a:lnSpc>
              <a:spcAft>
                <a:spcPts val="1001"/>
              </a:spcAft>
            </a:pPr>
            <a:r>
              <a:rPr b="1" lang="en-US" sz="2800" spc="-1" strike="noStrike">
                <a:solidFill>
                  <a:srgbClr val="c9211e"/>
                </a:solidFill>
                <a:latin typeface="Arial"/>
                <a:ea typeface="Abadi Extra Light"/>
              </a:rPr>
              <a:t>This provides an opportunity for;</a:t>
            </a:r>
            <a:r>
              <a:rPr b="0" lang="en-US" sz="2800" spc="-1" strike="noStrike">
                <a:solidFill>
                  <a:srgbClr val="808080"/>
                </a:solidFill>
                <a:latin typeface="Arial"/>
                <a:ea typeface="Abadi Extra Light"/>
              </a:rPr>
              <a:t> </a:t>
            </a:r>
            <a:endParaRPr b="0" lang="en-US" sz="2800" spc="-1" strike="noStrike">
              <a:latin typeface="Arial"/>
            </a:endParaRPr>
          </a:p>
          <a:p>
            <a:pPr algn="just">
              <a:lnSpc>
                <a:spcPct val="120000"/>
              </a:lnSpc>
              <a:spcAft>
                <a:spcPts val="1001"/>
              </a:spcAft>
            </a:pPr>
            <a:r>
              <a:rPr b="0" lang="en-US" sz="2800" spc="-1" strike="noStrike">
                <a:solidFill>
                  <a:srgbClr val="c9211e"/>
                </a:solidFill>
                <a:latin typeface="Arial"/>
                <a:ea typeface="Abadi Extra Light"/>
              </a:rPr>
              <a:t>(a)</a:t>
            </a:r>
            <a:r>
              <a:rPr b="0" lang="en-US" sz="2800" spc="-1" strike="noStrike">
                <a:solidFill>
                  <a:srgbClr val="808080"/>
                </a:solidFill>
                <a:latin typeface="Arial"/>
                <a:ea typeface="Abadi Extra Light"/>
              </a:rPr>
              <a:t> budget advocacy for increased government funding and ownership of HIV, KP and AGYW interventions</a:t>
            </a:r>
            <a:endParaRPr b="0" lang="en-US" sz="2800" spc="-1" strike="noStrike">
              <a:latin typeface="Arial"/>
            </a:endParaRPr>
          </a:p>
          <a:p>
            <a:pPr algn="just">
              <a:lnSpc>
                <a:spcPct val="120000"/>
              </a:lnSpc>
              <a:spcAft>
                <a:spcPts val="1001"/>
              </a:spcAft>
            </a:pPr>
            <a:r>
              <a:rPr b="0" lang="en-US" sz="2800" spc="-1" strike="noStrike">
                <a:solidFill>
                  <a:srgbClr val="c9211e"/>
                </a:solidFill>
                <a:latin typeface="Arial"/>
                <a:ea typeface="Abadi Extra Light"/>
              </a:rPr>
              <a:t>(b)</a:t>
            </a:r>
            <a:r>
              <a:rPr b="0" lang="en-US" sz="2800" spc="-1" strike="noStrike">
                <a:solidFill>
                  <a:srgbClr val="808080"/>
                </a:solidFill>
                <a:latin typeface="Arial"/>
                <a:ea typeface="Abadi Extra Light"/>
              </a:rPr>
              <a:t> advocacy for capacity development for HIV, KP and AGYW program implementation amongst in-country partners and teams.</a:t>
            </a:r>
            <a:endParaRPr b="0" lang="en-US" sz="2800" spc="-1" strike="noStrike">
              <a:latin typeface="Arial"/>
            </a:endParaRPr>
          </a:p>
          <a:p>
            <a:pPr>
              <a:lnSpc>
                <a:spcPct val="90000"/>
              </a:lnSpc>
              <a:spcBef>
                <a:spcPts val="1001"/>
              </a:spcBef>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B6876C546CC847AF8BB4202050243F" ma:contentTypeVersion="12" ma:contentTypeDescription="Create a new document." ma:contentTypeScope="" ma:versionID="7d501b4baff672246d25aa8d254337ab">
  <xsd:schema xmlns:xsd="http://www.w3.org/2001/XMLSchema" xmlns:xs="http://www.w3.org/2001/XMLSchema" xmlns:p="http://schemas.microsoft.com/office/2006/metadata/properties" xmlns:ns3="ff7d4cfb-b7ac-4e64-aaea-c148bf053a9b" xmlns:ns4="1d53a0f5-7d8e-4caf-b2e3-23dcb06c553b" targetNamespace="http://schemas.microsoft.com/office/2006/metadata/properties" ma:root="true" ma:fieldsID="7a31b8a3c0e1fce648049658fc2506dc" ns3:_="" ns4:_="">
    <xsd:import namespace="ff7d4cfb-b7ac-4e64-aaea-c148bf053a9b"/>
    <xsd:import namespace="1d53a0f5-7d8e-4caf-b2e3-23dcb06c553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d4cfb-b7ac-4e64-aaea-c148bf053a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53a0f5-7d8e-4caf-b2e3-23dcb06c55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590932-FC72-4894-89C1-F8E09521A931}">
  <ds:schemaRefs>
    <ds:schemaRef ds:uri="http://schemas.microsoft.com/sharepoint/v3/contenttype/forms"/>
  </ds:schemaRefs>
</ds:datastoreItem>
</file>

<file path=customXml/itemProps2.xml><?xml version="1.0" encoding="utf-8"?>
<ds:datastoreItem xmlns:ds="http://schemas.openxmlformats.org/officeDocument/2006/customXml" ds:itemID="{C1205683-92D9-431B-8CDE-54BB6E50FC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d4cfb-b7ac-4e64-aaea-c148bf053a9b"/>
    <ds:schemaRef ds:uri="1d53a0f5-7d8e-4caf-b2e3-23dcb06c5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E77ED2-E1C7-4D56-B7CA-51E796D43E39}">
  <ds:schemaRefs>
    <ds:schemaRef ds:uri="http://schemas.openxmlformats.org/package/2006/metadata/core-properties"/>
    <ds:schemaRef ds:uri="http://www.w3.org/XML/1998/namespace"/>
    <ds:schemaRef ds:uri="http://purl.org/dc/terms/"/>
    <ds:schemaRef ds:uri="http://schemas.microsoft.com/office/2006/metadata/properties"/>
    <ds:schemaRef ds:uri="http://schemas.microsoft.com/office/infopath/2007/PartnerControls"/>
    <ds:schemaRef ds:uri="http://purl.org/dc/dcmitype/"/>
    <ds:schemaRef ds:uri="ff7d4cfb-b7ac-4e64-aaea-c148bf053a9b"/>
    <ds:schemaRef ds:uri="http://schemas.microsoft.com/office/2006/documentManagement/types"/>
    <ds:schemaRef ds:uri="1d53a0f5-7d8e-4caf-b2e3-23dcb06c553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140</TotalTime>
  <Application>LibreOffice/6.4.2.2$MacOSX_X86_64 LibreOffice_project/4e471d8c02c9c90f512f7f9ead8875b57fcb1ec3</Application>
  <Words>1484</Words>
  <Paragraphs>241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2020-10-27T07:39:43Z</dcterms:created>
  <dc:creator>Lizah Nyawira</dc:creator>
  <dc:description/>
  <dc:language>en-US</dc:language>
  <cp:lastModifiedBy/>
  <dcterms:modified xsi:type="dcterms:W3CDTF">2020-12-30T08:29:22Z</dcterms:modified>
  <cp:revision>30</cp:revision>
  <dc:subject/>
  <dc:title>Health Financing Functions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0x010100E4B6876C546CC847AF8BB4202050243F</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23</vt:i4>
  </property>
</Properties>
</file>